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1"/>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Arimo Bold" charset="1" panose="020B0704020202020204"/>
      <p:regular r:id="rId24"/>
    </p:embeddedFont>
    <p:embeddedFont>
      <p:font typeface="Inter" charset="1" panose="020B0502030000000004"/>
      <p:regular r:id="rId25"/>
    </p:embeddedFont>
    <p:embeddedFont>
      <p:font typeface="Garet Bold" charset="1" panose="00000000000000000000"/>
      <p:regular r:id="rId26"/>
    </p:embeddedFont>
    <p:embeddedFont>
      <p:font typeface="Roboto" charset="1" panose="020000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notesMasters/notesMaster1.xml" Type="http://schemas.openxmlformats.org/officeDocument/2006/relationships/notesMaster"/><Relationship Id="rId22" Target="theme/theme2.xml" Type="http://schemas.openxmlformats.org/officeDocument/2006/relationships/theme"/><Relationship Id="rId23" Target="notesSlides/notesSlide1.xml" Type="http://schemas.openxmlformats.org/officeDocument/2006/relationships/note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notesSlides/notesSlide2.xml" Type="http://schemas.openxmlformats.org/officeDocument/2006/relationships/notesSlide"/><Relationship Id="rId29" Target="notesSlides/notesSlide3.xml" Type="http://schemas.openxmlformats.org/officeDocument/2006/relationships/notesSlide"/><Relationship Id="rId3" Target="viewProps.xml" Type="http://schemas.openxmlformats.org/officeDocument/2006/relationships/viewProps"/><Relationship Id="rId30" Target="notesSlides/notesSlide4.xml" Type="http://schemas.openxmlformats.org/officeDocument/2006/relationships/notesSlide"/><Relationship Id="rId31" Target="notesSlides/notesSlide5.xml" Type="http://schemas.openxmlformats.org/officeDocument/2006/relationships/notesSlide"/><Relationship Id="rId32" Target="notesSlides/notesSlide6.xml" Type="http://schemas.openxmlformats.org/officeDocument/2006/relationships/notesSlide"/><Relationship Id="rId33" Target="notesSlides/notesSlide7.xml" Type="http://schemas.openxmlformats.org/officeDocument/2006/relationships/notesSlide"/><Relationship Id="rId34" Target="notesSlides/notesSlide8.xml" Type="http://schemas.openxmlformats.org/officeDocument/2006/relationships/notesSlide"/><Relationship Id="rId35" Target="notesSlides/notesSlide9.xml" Type="http://schemas.openxmlformats.org/officeDocument/2006/relationships/notesSlide"/><Relationship Id="rId36" Target="notesSlides/notesSlide10.xml" Type="http://schemas.openxmlformats.org/officeDocument/2006/relationships/notesSlide"/><Relationship Id="rId37" Target="notesSlides/notesSlide11.xml" Type="http://schemas.openxmlformats.org/officeDocument/2006/relationships/notesSlide"/><Relationship Id="rId38" Target="notesSlides/notesSlide12.xml" Type="http://schemas.openxmlformats.org/officeDocument/2006/relationships/notesSlide"/><Relationship Id="rId39" Target="notesSlides/notesSlide13.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7.png" Type="http://schemas.openxmlformats.org/officeDocument/2006/relationships/image"/><Relationship Id="rId5"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 Id="rId4" Target="../media/image7.png" Type="http://schemas.openxmlformats.org/officeDocument/2006/relationships/image"/><Relationship Id="rId5" Target="../media/image1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 Id="rId4" Target="../media/image7.png" Type="http://schemas.openxmlformats.org/officeDocument/2006/relationships/image"/><Relationship Id="rId5" Target="../media/image1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png" Type="http://schemas.openxmlformats.org/officeDocument/2006/relationships/image"/><Relationship Id="rId4" Target="../media/image7.pn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 Id="rId8" Target="../media/image23.png" Type="http://schemas.openxmlformats.org/officeDocument/2006/relationships/image"/><Relationship Id="rId9" Target="../media/image2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png" Type="http://schemas.openxmlformats.org/officeDocument/2006/relationships/image"/><Relationship Id="rId4" Target="../media/image7.png" Type="http://schemas.openxmlformats.org/officeDocument/2006/relationships/image"/><Relationship Id="rId5" Target="../media/image2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7.png" Type="http://schemas.openxmlformats.org/officeDocument/2006/relationships/image"/><Relationship Id="rId5" Target="../media/image11.png" Type="http://schemas.openxmlformats.org/officeDocument/2006/relationships/image"/><Relationship Id="rId6" Target="../media/image14.jpeg" Type="http://schemas.openxmlformats.org/officeDocument/2006/relationships/image"/><Relationship Id="rId7"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12.png" Type="http://schemas.openxmlformats.org/officeDocument/2006/relationships/image"/><Relationship Id="rId5"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4902"/>
              </a:srgbClr>
            </a:solidFill>
          </p:spPr>
        </p:sp>
      </p:grpSp>
      <p:sp>
        <p:nvSpPr>
          <p:cNvPr name="Freeform 5" id="5"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TextBox 6" id="6"/>
          <p:cNvSpPr txBox="true"/>
          <p:nvPr/>
        </p:nvSpPr>
        <p:spPr>
          <a:xfrm rot="0">
            <a:off x="7850237" y="2845891"/>
            <a:ext cx="9445526" cy="1927324"/>
          </a:xfrm>
          <a:prstGeom prst="rect">
            <a:avLst/>
          </a:prstGeom>
        </p:spPr>
        <p:txBody>
          <a:bodyPr anchor="t" rtlCol="false" tIns="0" lIns="0" bIns="0" rIns="0">
            <a:spAutoFit/>
          </a:bodyPr>
          <a:lstStyle/>
          <a:p>
            <a:pPr algn="l">
              <a:lnSpc>
                <a:spcPts val="7312"/>
              </a:lnSpc>
            </a:pPr>
            <a:r>
              <a:rPr lang="en-US" sz="5812" b="true">
                <a:solidFill>
                  <a:srgbClr val="000000"/>
                </a:solidFill>
                <a:latin typeface="Arimo Bold"/>
                <a:ea typeface="Arimo Bold"/>
                <a:cs typeface="Arimo Bold"/>
                <a:sym typeface="Arimo Bold"/>
              </a:rPr>
              <a:t>Ứng dụng Web Tuyển dụng dựa trên Spring Boot</a:t>
            </a:r>
          </a:p>
        </p:txBody>
      </p:sp>
      <p:sp>
        <p:nvSpPr>
          <p:cNvPr name="TextBox 7" id="7"/>
          <p:cNvSpPr txBox="true"/>
          <p:nvPr/>
        </p:nvSpPr>
        <p:spPr>
          <a:xfrm rot="0">
            <a:off x="7850237" y="5112692"/>
            <a:ext cx="9445526" cy="1446610"/>
          </a:xfrm>
          <a:prstGeom prst="rect">
            <a:avLst/>
          </a:prstGeom>
        </p:spPr>
        <p:txBody>
          <a:bodyPr anchor="t" rtlCol="false" tIns="0" lIns="0" bIns="0" rIns="0">
            <a:spAutoFit/>
          </a:bodyPr>
          <a:lstStyle/>
          <a:p>
            <a:pPr algn="l">
              <a:lnSpc>
                <a:spcPts val="3562"/>
              </a:lnSpc>
            </a:pPr>
            <a:r>
              <a:rPr lang="en-US" sz="2187">
                <a:solidFill>
                  <a:srgbClr val="272525"/>
                </a:solidFill>
                <a:latin typeface="Inter"/>
                <a:ea typeface="Inter"/>
                <a:cs typeface="Inter"/>
                <a:sym typeface="Inter"/>
              </a:rPr>
              <a:t>Xây dựng một ứng dụng web tuyển dụng hiệu quả bằng Spring Boot nhằm kết nối doanh nghiệp và ứng viên trong thị trường lao động đầy cạnh tranh.</a:t>
            </a:r>
          </a:p>
        </p:txBody>
      </p:sp>
      <p:sp>
        <p:nvSpPr>
          <p:cNvPr name="TextBox 8" id="8"/>
          <p:cNvSpPr txBox="true"/>
          <p:nvPr/>
        </p:nvSpPr>
        <p:spPr>
          <a:xfrm rot="0">
            <a:off x="7850237" y="6959352"/>
            <a:ext cx="8867220" cy="463550"/>
          </a:xfrm>
          <a:prstGeom prst="rect">
            <a:avLst/>
          </a:prstGeom>
        </p:spPr>
        <p:txBody>
          <a:bodyPr anchor="t" rtlCol="false" tIns="0" lIns="0" bIns="0" rIns="0">
            <a:spAutoFit/>
          </a:bodyPr>
          <a:lstStyle/>
          <a:p>
            <a:pPr algn="ctr">
              <a:lnSpc>
                <a:spcPts val="3624"/>
              </a:lnSpc>
              <a:spcBef>
                <a:spcPct val="0"/>
              </a:spcBef>
            </a:pPr>
            <a:r>
              <a:rPr lang="en-US" b="true" sz="2874">
                <a:solidFill>
                  <a:srgbClr val="000000"/>
                </a:solidFill>
                <a:latin typeface="Arimo Bold"/>
                <a:ea typeface="Arimo Bold"/>
                <a:cs typeface="Arimo Bold"/>
                <a:sym typeface="Arimo Bold"/>
              </a:rPr>
              <a:t>Sinh viên thực hiện: Trần Gia Huy MSSV: 21121781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4902"/>
              </a:srgbClr>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6" id="6"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5"/>
            <a:stretch>
              <a:fillRect l="0" t="0" r="0" b="0"/>
            </a:stretch>
          </a:blipFill>
        </p:spPr>
      </p:sp>
      <p:sp>
        <p:nvSpPr>
          <p:cNvPr name="TextBox 7" id="7"/>
          <p:cNvSpPr txBox="true"/>
          <p:nvPr/>
        </p:nvSpPr>
        <p:spPr>
          <a:xfrm rot="0">
            <a:off x="7850237" y="951310"/>
            <a:ext cx="7442746" cy="997000"/>
          </a:xfrm>
          <a:prstGeom prst="rect">
            <a:avLst/>
          </a:prstGeom>
        </p:spPr>
        <p:txBody>
          <a:bodyPr anchor="t" rtlCol="false" tIns="0" lIns="0" bIns="0" rIns="0">
            <a:spAutoFit/>
          </a:bodyPr>
          <a:lstStyle/>
          <a:p>
            <a:pPr algn="l">
              <a:lnSpc>
                <a:spcPts val="7312"/>
              </a:lnSpc>
            </a:pPr>
            <a:r>
              <a:rPr lang="en-US" sz="5812" b="true">
                <a:solidFill>
                  <a:srgbClr val="000000"/>
                </a:solidFill>
                <a:latin typeface="Arimo Bold"/>
                <a:ea typeface="Arimo Bold"/>
                <a:cs typeface="Arimo Bold"/>
                <a:sym typeface="Arimo Bold"/>
              </a:rPr>
              <a:t>Thiết kế giao diện</a:t>
            </a:r>
          </a:p>
        </p:txBody>
      </p:sp>
      <p:grpSp>
        <p:nvGrpSpPr>
          <p:cNvPr name="Group 8" id="8"/>
          <p:cNvGrpSpPr/>
          <p:nvPr/>
        </p:nvGrpSpPr>
        <p:grpSpPr>
          <a:xfrm rot="0">
            <a:off x="8256389" y="2373511"/>
            <a:ext cx="38100" cy="6895505"/>
            <a:chOff x="0" y="0"/>
            <a:chExt cx="50800" cy="9194007"/>
          </a:xfrm>
        </p:grpSpPr>
        <p:sp>
          <p:nvSpPr>
            <p:cNvPr name="Freeform 9" id="9"/>
            <p:cNvSpPr/>
            <p:nvPr/>
          </p:nvSpPr>
          <p:spPr>
            <a:xfrm flipH="false" flipV="false" rot="0">
              <a:off x="0" y="0"/>
              <a:ext cx="50800" cy="9194038"/>
            </a:xfrm>
            <a:custGeom>
              <a:avLst/>
              <a:gdLst/>
              <a:ahLst/>
              <a:cxnLst/>
              <a:rect r="r" b="b" t="t" l="l"/>
              <a:pathLst>
                <a:path h="9194038" w="50800">
                  <a:moveTo>
                    <a:pt x="0" y="25400"/>
                  </a:moveTo>
                  <a:cubicBezTo>
                    <a:pt x="0" y="11430"/>
                    <a:pt x="11430" y="0"/>
                    <a:pt x="25400" y="0"/>
                  </a:cubicBezTo>
                  <a:cubicBezTo>
                    <a:pt x="39370" y="0"/>
                    <a:pt x="50800" y="11430"/>
                    <a:pt x="50800" y="25400"/>
                  </a:cubicBezTo>
                  <a:lnTo>
                    <a:pt x="50800" y="9168638"/>
                  </a:lnTo>
                  <a:cubicBezTo>
                    <a:pt x="50800" y="9182608"/>
                    <a:pt x="39370" y="9194038"/>
                    <a:pt x="25400" y="9194038"/>
                  </a:cubicBezTo>
                  <a:cubicBezTo>
                    <a:pt x="11430" y="9194038"/>
                    <a:pt x="0" y="9182608"/>
                    <a:pt x="0" y="9168638"/>
                  </a:cubicBezTo>
                  <a:close/>
                </a:path>
              </a:pathLst>
            </a:custGeom>
            <a:solidFill>
              <a:srgbClr val="B2D4E5"/>
            </a:solidFill>
          </p:spPr>
        </p:sp>
      </p:grpSp>
      <p:grpSp>
        <p:nvGrpSpPr>
          <p:cNvPr name="Group 10" id="10"/>
          <p:cNvGrpSpPr/>
          <p:nvPr/>
        </p:nvGrpSpPr>
        <p:grpSpPr>
          <a:xfrm rot="0">
            <a:off x="8556277" y="2992339"/>
            <a:ext cx="992237" cy="38100"/>
            <a:chOff x="0" y="0"/>
            <a:chExt cx="1322983" cy="50800"/>
          </a:xfrm>
        </p:grpSpPr>
        <p:sp>
          <p:nvSpPr>
            <p:cNvPr name="Freeform 11" id="11"/>
            <p:cNvSpPr/>
            <p:nvPr/>
          </p:nvSpPr>
          <p:spPr>
            <a:xfrm flipH="false" flipV="false" rot="0">
              <a:off x="0" y="0"/>
              <a:ext cx="1322959" cy="50800"/>
            </a:xfrm>
            <a:custGeom>
              <a:avLst/>
              <a:gdLst/>
              <a:ahLst/>
              <a:cxnLst/>
              <a:rect r="r" b="b" t="t" l="l"/>
              <a:pathLst>
                <a:path h="50800" w="1322959">
                  <a:moveTo>
                    <a:pt x="0" y="25400"/>
                  </a:moveTo>
                  <a:cubicBezTo>
                    <a:pt x="0" y="11430"/>
                    <a:pt x="11430" y="0"/>
                    <a:pt x="25400" y="0"/>
                  </a:cubicBezTo>
                  <a:lnTo>
                    <a:pt x="1297559" y="0"/>
                  </a:lnTo>
                  <a:cubicBezTo>
                    <a:pt x="1311529" y="0"/>
                    <a:pt x="1322959" y="11430"/>
                    <a:pt x="1322959" y="25400"/>
                  </a:cubicBezTo>
                  <a:cubicBezTo>
                    <a:pt x="1322959" y="39370"/>
                    <a:pt x="1311529" y="50800"/>
                    <a:pt x="1297559" y="50800"/>
                  </a:cubicBezTo>
                  <a:lnTo>
                    <a:pt x="25400" y="50800"/>
                  </a:lnTo>
                  <a:cubicBezTo>
                    <a:pt x="11430" y="50800"/>
                    <a:pt x="0" y="39370"/>
                    <a:pt x="0" y="25400"/>
                  </a:cubicBezTo>
                  <a:close/>
                </a:path>
              </a:pathLst>
            </a:custGeom>
            <a:solidFill>
              <a:srgbClr val="B2D4E5"/>
            </a:solidFill>
          </p:spPr>
        </p:sp>
      </p:grpSp>
      <p:grpSp>
        <p:nvGrpSpPr>
          <p:cNvPr name="Group 12" id="12"/>
          <p:cNvGrpSpPr/>
          <p:nvPr/>
        </p:nvGrpSpPr>
        <p:grpSpPr>
          <a:xfrm rot="0">
            <a:off x="7951737" y="2687687"/>
            <a:ext cx="647402" cy="647402"/>
            <a:chOff x="0" y="0"/>
            <a:chExt cx="863203" cy="863203"/>
          </a:xfrm>
        </p:grpSpPr>
        <p:sp>
          <p:nvSpPr>
            <p:cNvPr name="Freeform 13" id="13"/>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CCEEFF"/>
            </a:solidFill>
          </p:spPr>
        </p:sp>
        <p:sp>
          <p:nvSpPr>
            <p:cNvPr name="Freeform 14" id="14"/>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B2D4E5"/>
            </a:solidFill>
          </p:spPr>
        </p:sp>
      </p:grpSp>
      <p:sp>
        <p:nvSpPr>
          <p:cNvPr name="TextBox 15" id="15"/>
          <p:cNvSpPr txBox="true"/>
          <p:nvPr/>
        </p:nvSpPr>
        <p:spPr>
          <a:xfrm rot="0">
            <a:off x="8179891" y="2826098"/>
            <a:ext cx="191095" cy="408534"/>
          </a:xfrm>
          <a:prstGeom prst="rect">
            <a:avLst/>
          </a:prstGeom>
        </p:spPr>
        <p:txBody>
          <a:bodyPr anchor="t" rtlCol="false" tIns="0" lIns="0" bIns="0" rIns="0">
            <a:spAutoFit/>
          </a:bodyPr>
          <a:lstStyle/>
          <a:p>
            <a:pPr algn="ctr">
              <a:lnSpc>
                <a:spcPts val="3500"/>
              </a:lnSpc>
            </a:pPr>
            <a:r>
              <a:rPr lang="en-US" sz="3500" b="true">
                <a:solidFill>
                  <a:srgbClr val="272525"/>
                </a:solidFill>
                <a:latin typeface="Arimo Bold"/>
                <a:ea typeface="Arimo Bold"/>
                <a:cs typeface="Arimo Bold"/>
                <a:sym typeface="Arimo Bold"/>
              </a:rPr>
              <a:t>1</a:t>
            </a:r>
          </a:p>
        </p:txBody>
      </p:sp>
      <p:sp>
        <p:nvSpPr>
          <p:cNvPr name="TextBox 16" id="16"/>
          <p:cNvSpPr txBox="true"/>
          <p:nvPr/>
        </p:nvSpPr>
        <p:spPr>
          <a:xfrm rot="0">
            <a:off x="9834860" y="2628454"/>
            <a:ext cx="3721299" cy="493662"/>
          </a:xfrm>
          <a:prstGeom prst="rect">
            <a:avLst/>
          </a:prstGeom>
        </p:spPr>
        <p:txBody>
          <a:bodyPr anchor="t" rtlCol="false" tIns="0" lIns="0" bIns="0" rIns="0">
            <a:spAutoFit/>
          </a:bodyPr>
          <a:lstStyle/>
          <a:p>
            <a:pPr algn="l">
              <a:lnSpc>
                <a:spcPts val="3625"/>
              </a:lnSpc>
            </a:pPr>
            <a:r>
              <a:rPr lang="en-US" sz="2874" b="true">
                <a:solidFill>
                  <a:srgbClr val="272525"/>
                </a:solidFill>
                <a:latin typeface="Arimo Bold"/>
                <a:ea typeface="Arimo Bold"/>
                <a:cs typeface="Arimo Bold"/>
                <a:sym typeface="Arimo Bold"/>
              </a:rPr>
              <a:t>Giao diện đăng nhập</a:t>
            </a:r>
          </a:p>
        </p:txBody>
      </p:sp>
      <p:sp>
        <p:nvSpPr>
          <p:cNvPr name="TextBox 17" id="17"/>
          <p:cNvSpPr txBox="true"/>
          <p:nvPr/>
        </p:nvSpPr>
        <p:spPr>
          <a:xfrm rot="0">
            <a:off x="9834860" y="3206502"/>
            <a:ext cx="7460902" cy="992981"/>
          </a:xfrm>
          <a:prstGeom prst="rect">
            <a:avLst/>
          </a:prstGeom>
        </p:spPr>
        <p:txBody>
          <a:bodyPr anchor="t" rtlCol="false" tIns="0" lIns="0" bIns="0" rIns="0">
            <a:spAutoFit/>
          </a:bodyPr>
          <a:lstStyle/>
          <a:p>
            <a:pPr algn="l">
              <a:lnSpc>
                <a:spcPts val="3562"/>
              </a:lnSpc>
            </a:pPr>
            <a:r>
              <a:rPr lang="en-US" sz="2187">
                <a:solidFill>
                  <a:srgbClr val="272525"/>
                </a:solidFill>
                <a:latin typeface="Inter"/>
                <a:ea typeface="Inter"/>
                <a:cs typeface="Inter"/>
                <a:sym typeface="Inter"/>
              </a:rPr>
              <a:t>Giao diện đơn giản, dễ sử dụng, bảo mật thông tin người dùng</a:t>
            </a:r>
          </a:p>
        </p:txBody>
      </p:sp>
      <p:grpSp>
        <p:nvGrpSpPr>
          <p:cNvPr name="Group 18" id="18"/>
          <p:cNvGrpSpPr/>
          <p:nvPr/>
        </p:nvGrpSpPr>
        <p:grpSpPr>
          <a:xfrm rot="0">
            <a:off x="8556277" y="5385346"/>
            <a:ext cx="992237" cy="38100"/>
            <a:chOff x="0" y="0"/>
            <a:chExt cx="1322983" cy="50800"/>
          </a:xfrm>
        </p:grpSpPr>
        <p:sp>
          <p:nvSpPr>
            <p:cNvPr name="Freeform 19" id="19"/>
            <p:cNvSpPr/>
            <p:nvPr/>
          </p:nvSpPr>
          <p:spPr>
            <a:xfrm flipH="false" flipV="false" rot="0">
              <a:off x="0" y="0"/>
              <a:ext cx="1322959" cy="50800"/>
            </a:xfrm>
            <a:custGeom>
              <a:avLst/>
              <a:gdLst/>
              <a:ahLst/>
              <a:cxnLst/>
              <a:rect r="r" b="b" t="t" l="l"/>
              <a:pathLst>
                <a:path h="50800" w="1322959">
                  <a:moveTo>
                    <a:pt x="0" y="25400"/>
                  </a:moveTo>
                  <a:cubicBezTo>
                    <a:pt x="0" y="11430"/>
                    <a:pt x="11430" y="0"/>
                    <a:pt x="25400" y="0"/>
                  </a:cubicBezTo>
                  <a:lnTo>
                    <a:pt x="1297559" y="0"/>
                  </a:lnTo>
                  <a:cubicBezTo>
                    <a:pt x="1311529" y="0"/>
                    <a:pt x="1322959" y="11430"/>
                    <a:pt x="1322959" y="25400"/>
                  </a:cubicBezTo>
                  <a:cubicBezTo>
                    <a:pt x="1322959" y="39370"/>
                    <a:pt x="1311529" y="50800"/>
                    <a:pt x="1297559" y="50800"/>
                  </a:cubicBezTo>
                  <a:lnTo>
                    <a:pt x="25400" y="50800"/>
                  </a:lnTo>
                  <a:cubicBezTo>
                    <a:pt x="11430" y="50800"/>
                    <a:pt x="0" y="39370"/>
                    <a:pt x="0" y="25400"/>
                  </a:cubicBezTo>
                  <a:close/>
                </a:path>
              </a:pathLst>
            </a:custGeom>
            <a:solidFill>
              <a:srgbClr val="B2D4E5"/>
            </a:solidFill>
          </p:spPr>
        </p:sp>
      </p:grpSp>
      <p:grpSp>
        <p:nvGrpSpPr>
          <p:cNvPr name="Group 20" id="20"/>
          <p:cNvGrpSpPr/>
          <p:nvPr/>
        </p:nvGrpSpPr>
        <p:grpSpPr>
          <a:xfrm rot="0">
            <a:off x="7951737" y="5080695"/>
            <a:ext cx="647402" cy="647403"/>
            <a:chOff x="0" y="0"/>
            <a:chExt cx="863203" cy="863203"/>
          </a:xfrm>
        </p:grpSpPr>
        <p:sp>
          <p:nvSpPr>
            <p:cNvPr name="Freeform 21" id="21"/>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CCEEFF"/>
            </a:solidFill>
          </p:spPr>
        </p:sp>
        <p:sp>
          <p:nvSpPr>
            <p:cNvPr name="Freeform 22" id="22"/>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B2D4E5"/>
            </a:solidFill>
          </p:spPr>
        </p:sp>
      </p:grpSp>
      <p:sp>
        <p:nvSpPr>
          <p:cNvPr name="TextBox 23" id="23"/>
          <p:cNvSpPr txBox="true"/>
          <p:nvPr/>
        </p:nvSpPr>
        <p:spPr>
          <a:xfrm rot="0">
            <a:off x="8148786" y="5219105"/>
            <a:ext cx="253156" cy="408534"/>
          </a:xfrm>
          <a:prstGeom prst="rect">
            <a:avLst/>
          </a:prstGeom>
        </p:spPr>
        <p:txBody>
          <a:bodyPr anchor="t" rtlCol="false" tIns="0" lIns="0" bIns="0" rIns="0">
            <a:spAutoFit/>
          </a:bodyPr>
          <a:lstStyle/>
          <a:p>
            <a:pPr algn="ctr">
              <a:lnSpc>
                <a:spcPts val="3500"/>
              </a:lnSpc>
            </a:pPr>
            <a:r>
              <a:rPr lang="en-US" sz="3500" b="true">
                <a:solidFill>
                  <a:srgbClr val="272525"/>
                </a:solidFill>
                <a:latin typeface="Arimo Bold"/>
                <a:ea typeface="Arimo Bold"/>
                <a:cs typeface="Arimo Bold"/>
                <a:sym typeface="Arimo Bold"/>
              </a:rPr>
              <a:t>2</a:t>
            </a:r>
          </a:p>
        </p:txBody>
      </p:sp>
      <p:sp>
        <p:nvSpPr>
          <p:cNvPr name="TextBox 24" id="24"/>
          <p:cNvSpPr txBox="true"/>
          <p:nvPr/>
        </p:nvSpPr>
        <p:spPr>
          <a:xfrm rot="0">
            <a:off x="9834860" y="5021461"/>
            <a:ext cx="3721299" cy="493663"/>
          </a:xfrm>
          <a:prstGeom prst="rect">
            <a:avLst/>
          </a:prstGeom>
        </p:spPr>
        <p:txBody>
          <a:bodyPr anchor="t" rtlCol="false" tIns="0" lIns="0" bIns="0" rIns="0">
            <a:spAutoFit/>
          </a:bodyPr>
          <a:lstStyle/>
          <a:p>
            <a:pPr algn="l">
              <a:lnSpc>
                <a:spcPts val="3625"/>
              </a:lnSpc>
            </a:pPr>
            <a:r>
              <a:rPr lang="en-US" sz="2874" b="true">
                <a:solidFill>
                  <a:srgbClr val="272525"/>
                </a:solidFill>
                <a:latin typeface="Arimo Bold"/>
                <a:ea typeface="Arimo Bold"/>
                <a:cs typeface="Arimo Bold"/>
                <a:sym typeface="Arimo Bold"/>
              </a:rPr>
              <a:t>Giao diện Công ty</a:t>
            </a:r>
          </a:p>
        </p:txBody>
      </p:sp>
      <p:sp>
        <p:nvSpPr>
          <p:cNvPr name="TextBox 25" id="25"/>
          <p:cNvSpPr txBox="true"/>
          <p:nvPr/>
        </p:nvSpPr>
        <p:spPr>
          <a:xfrm rot="0">
            <a:off x="9834860" y="5599509"/>
            <a:ext cx="7460902" cy="992981"/>
          </a:xfrm>
          <a:prstGeom prst="rect">
            <a:avLst/>
          </a:prstGeom>
        </p:spPr>
        <p:txBody>
          <a:bodyPr anchor="t" rtlCol="false" tIns="0" lIns="0" bIns="0" rIns="0">
            <a:spAutoFit/>
          </a:bodyPr>
          <a:lstStyle/>
          <a:p>
            <a:pPr algn="l">
              <a:lnSpc>
                <a:spcPts val="3562"/>
              </a:lnSpc>
            </a:pPr>
            <a:r>
              <a:rPr lang="en-US" sz="2187">
                <a:solidFill>
                  <a:srgbClr val="272525"/>
                </a:solidFill>
                <a:latin typeface="Inter"/>
                <a:ea typeface="Inter"/>
                <a:cs typeface="Inter"/>
                <a:sym typeface="Inter"/>
              </a:rPr>
              <a:t>Giao diện cho phép doanh nghiệp quản lý thông tin công ty, đăng tin tuyển dụng, theo dõi ứng viên</a:t>
            </a:r>
          </a:p>
        </p:txBody>
      </p:sp>
      <p:grpSp>
        <p:nvGrpSpPr>
          <p:cNvPr name="Group 26" id="26"/>
          <p:cNvGrpSpPr/>
          <p:nvPr/>
        </p:nvGrpSpPr>
        <p:grpSpPr>
          <a:xfrm rot="0">
            <a:off x="8556277" y="7778354"/>
            <a:ext cx="992237" cy="38100"/>
            <a:chOff x="0" y="0"/>
            <a:chExt cx="1322983" cy="50800"/>
          </a:xfrm>
        </p:grpSpPr>
        <p:sp>
          <p:nvSpPr>
            <p:cNvPr name="Freeform 27" id="27"/>
            <p:cNvSpPr/>
            <p:nvPr/>
          </p:nvSpPr>
          <p:spPr>
            <a:xfrm flipH="false" flipV="false" rot="0">
              <a:off x="0" y="0"/>
              <a:ext cx="1322959" cy="50800"/>
            </a:xfrm>
            <a:custGeom>
              <a:avLst/>
              <a:gdLst/>
              <a:ahLst/>
              <a:cxnLst/>
              <a:rect r="r" b="b" t="t" l="l"/>
              <a:pathLst>
                <a:path h="50800" w="1322959">
                  <a:moveTo>
                    <a:pt x="0" y="25400"/>
                  </a:moveTo>
                  <a:cubicBezTo>
                    <a:pt x="0" y="11430"/>
                    <a:pt x="11430" y="0"/>
                    <a:pt x="25400" y="0"/>
                  </a:cubicBezTo>
                  <a:lnTo>
                    <a:pt x="1297559" y="0"/>
                  </a:lnTo>
                  <a:cubicBezTo>
                    <a:pt x="1311529" y="0"/>
                    <a:pt x="1322959" y="11430"/>
                    <a:pt x="1322959" y="25400"/>
                  </a:cubicBezTo>
                  <a:cubicBezTo>
                    <a:pt x="1322959" y="39370"/>
                    <a:pt x="1311529" y="50800"/>
                    <a:pt x="1297559" y="50800"/>
                  </a:cubicBezTo>
                  <a:lnTo>
                    <a:pt x="25400" y="50800"/>
                  </a:lnTo>
                  <a:cubicBezTo>
                    <a:pt x="11430" y="50800"/>
                    <a:pt x="0" y="39370"/>
                    <a:pt x="0" y="25400"/>
                  </a:cubicBezTo>
                  <a:close/>
                </a:path>
              </a:pathLst>
            </a:custGeom>
            <a:solidFill>
              <a:srgbClr val="B2D4E5"/>
            </a:solidFill>
          </p:spPr>
        </p:sp>
      </p:grpSp>
      <p:grpSp>
        <p:nvGrpSpPr>
          <p:cNvPr name="Group 28" id="28"/>
          <p:cNvGrpSpPr/>
          <p:nvPr/>
        </p:nvGrpSpPr>
        <p:grpSpPr>
          <a:xfrm rot="0">
            <a:off x="7951737" y="7473702"/>
            <a:ext cx="647402" cy="647403"/>
            <a:chOff x="0" y="0"/>
            <a:chExt cx="863203" cy="863203"/>
          </a:xfrm>
        </p:grpSpPr>
        <p:sp>
          <p:nvSpPr>
            <p:cNvPr name="Freeform 29" id="29"/>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CCEEFF"/>
            </a:solidFill>
          </p:spPr>
        </p:sp>
        <p:sp>
          <p:nvSpPr>
            <p:cNvPr name="Freeform 30" id="30"/>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B2D4E5"/>
            </a:solidFill>
          </p:spPr>
        </p:sp>
      </p:grpSp>
      <p:sp>
        <p:nvSpPr>
          <p:cNvPr name="TextBox 31" id="31"/>
          <p:cNvSpPr txBox="true"/>
          <p:nvPr/>
        </p:nvSpPr>
        <p:spPr>
          <a:xfrm rot="0">
            <a:off x="8149084" y="7612112"/>
            <a:ext cx="252710" cy="408534"/>
          </a:xfrm>
          <a:prstGeom prst="rect">
            <a:avLst/>
          </a:prstGeom>
        </p:spPr>
        <p:txBody>
          <a:bodyPr anchor="t" rtlCol="false" tIns="0" lIns="0" bIns="0" rIns="0">
            <a:spAutoFit/>
          </a:bodyPr>
          <a:lstStyle/>
          <a:p>
            <a:pPr algn="ctr">
              <a:lnSpc>
                <a:spcPts val="3500"/>
              </a:lnSpc>
            </a:pPr>
            <a:r>
              <a:rPr lang="en-US" sz="3500" b="true">
                <a:solidFill>
                  <a:srgbClr val="272525"/>
                </a:solidFill>
                <a:latin typeface="Arimo Bold"/>
                <a:ea typeface="Arimo Bold"/>
                <a:cs typeface="Arimo Bold"/>
                <a:sym typeface="Arimo Bold"/>
              </a:rPr>
              <a:t>3</a:t>
            </a:r>
          </a:p>
        </p:txBody>
      </p:sp>
      <p:sp>
        <p:nvSpPr>
          <p:cNvPr name="TextBox 32" id="32"/>
          <p:cNvSpPr txBox="true"/>
          <p:nvPr/>
        </p:nvSpPr>
        <p:spPr>
          <a:xfrm rot="0">
            <a:off x="9834860" y="7414469"/>
            <a:ext cx="3721299" cy="493663"/>
          </a:xfrm>
          <a:prstGeom prst="rect">
            <a:avLst/>
          </a:prstGeom>
        </p:spPr>
        <p:txBody>
          <a:bodyPr anchor="t" rtlCol="false" tIns="0" lIns="0" bIns="0" rIns="0">
            <a:spAutoFit/>
          </a:bodyPr>
          <a:lstStyle/>
          <a:p>
            <a:pPr algn="l">
              <a:lnSpc>
                <a:spcPts val="3625"/>
              </a:lnSpc>
            </a:pPr>
            <a:r>
              <a:rPr lang="en-US" sz="2874" b="true">
                <a:solidFill>
                  <a:srgbClr val="272525"/>
                </a:solidFill>
                <a:latin typeface="Arimo Bold"/>
                <a:ea typeface="Arimo Bold"/>
                <a:cs typeface="Arimo Bold"/>
                <a:sym typeface="Arimo Bold"/>
              </a:rPr>
              <a:t>Giao diện ứng viên</a:t>
            </a:r>
          </a:p>
        </p:txBody>
      </p:sp>
      <p:sp>
        <p:nvSpPr>
          <p:cNvPr name="TextBox 33" id="33"/>
          <p:cNvSpPr txBox="true"/>
          <p:nvPr/>
        </p:nvSpPr>
        <p:spPr>
          <a:xfrm rot="0">
            <a:off x="9834860" y="7992516"/>
            <a:ext cx="7460902" cy="992981"/>
          </a:xfrm>
          <a:prstGeom prst="rect">
            <a:avLst/>
          </a:prstGeom>
        </p:spPr>
        <p:txBody>
          <a:bodyPr anchor="t" rtlCol="false" tIns="0" lIns="0" bIns="0" rIns="0">
            <a:spAutoFit/>
          </a:bodyPr>
          <a:lstStyle/>
          <a:p>
            <a:pPr algn="l">
              <a:lnSpc>
                <a:spcPts val="3562"/>
              </a:lnSpc>
            </a:pPr>
            <a:r>
              <a:rPr lang="en-US" sz="2187">
                <a:solidFill>
                  <a:srgbClr val="272525"/>
                </a:solidFill>
                <a:latin typeface="Inter"/>
                <a:ea typeface="Inter"/>
                <a:cs typeface="Inter"/>
                <a:sym typeface="Inter"/>
              </a:rPr>
              <a:t>Giao diện cho phép ứng viên tạo hồ sơ, tìm kiếm công việc, ứng tuyển và theo dõi tình trạng ứng tuyển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93464"/>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4902"/>
              </a:srgbClr>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grpSp>
        <p:nvGrpSpPr>
          <p:cNvPr name="Group 6" id="6"/>
          <p:cNvGrpSpPr/>
          <p:nvPr/>
        </p:nvGrpSpPr>
        <p:grpSpPr>
          <a:xfrm rot="0">
            <a:off x="1028700" y="1017985"/>
            <a:ext cx="647402" cy="647402"/>
            <a:chOff x="0" y="0"/>
            <a:chExt cx="863203" cy="863203"/>
          </a:xfrm>
        </p:grpSpPr>
        <p:sp>
          <p:nvSpPr>
            <p:cNvPr name="Freeform 7" id="7"/>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CCEEFF"/>
            </a:solidFill>
          </p:spPr>
        </p:sp>
        <p:sp>
          <p:nvSpPr>
            <p:cNvPr name="Freeform 8" id="8"/>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B2D4E5"/>
            </a:solidFill>
          </p:spPr>
        </p:sp>
      </p:grpSp>
      <p:sp>
        <p:nvSpPr>
          <p:cNvPr name="Freeform 9" id="9"/>
          <p:cNvSpPr/>
          <p:nvPr/>
        </p:nvSpPr>
        <p:spPr>
          <a:xfrm flipH="false" flipV="false" rot="0">
            <a:off x="1676102" y="2053211"/>
            <a:ext cx="14482591" cy="7205089"/>
          </a:xfrm>
          <a:custGeom>
            <a:avLst/>
            <a:gdLst/>
            <a:ahLst/>
            <a:cxnLst/>
            <a:rect r="r" b="b" t="t" l="l"/>
            <a:pathLst>
              <a:path h="7205089" w="14482591">
                <a:moveTo>
                  <a:pt x="0" y="0"/>
                </a:moveTo>
                <a:lnTo>
                  <a:pt x="14482591" y="0"/>
                </a:lnTo>
                <a:lnTo>
                  <a:pt x="14482591" y="7205089"/>
                </a:lnTo>
                <a:lnTo>
                  <a:pt x="0" y="7205089"/>
                </a:lnTo>
                <a:lnTo>
                  <a:pt x="0" y="0"/>
                </a:lnTo>
                <a:close/>
              </a:path>
            </a:pathLst>
          </a:custGeom>
          <a:blipFill>
            <a:blip r:embed="rId5"/>
            <a:stretch>
              <a:fillRect l="0" t="0" r="0" b="0"/>
            </a:stretch>
          </a:blipFill>
        </p:spPr>
      </p:sp>
      <p:sp>
        <p:nvSpPr>
          <p:cNvPr name="TextBox 10" id="10"/>
          <p:cNvSpPr txBox="true"/>
          <p:nvPr/>
        </p:nvSpPr>
        <p:spPr>
          <a:xfrm rot="0">
            <a:off x="1256854" y="1156469"/>
            <a:ext cx="191095" cy="408534"/>
          </a:xfrm>
          <a:prstGeom prst="rect">
            <a:avLst/>
          </a:prstGeom>
        </p:spPr>
        <p:txBody>
          <a:bodyPr anchor="t" rtlCol="false" tIns="0" lIns="0" bIns="0" rIns="0">
            <a:spAutoFit/>
          </a:bodyPr>
          <a:lstStyle/>
          <a:p>
            <a:pPr algn="ctr">
              <a:lnSpc>
                <a:spcPts val="3500"/>
              </a:lnSpc>
            </a:pPr>
            <a:r>
              <a:rPr lang="en-US" sz="3500" b="true">
                <a:solidFill>
                  <a:srgbClr val="272525"/>
                </a:solidFill>
                <a:latin typeface="Arimo Bold"/>
                <a:ea typeface="Arimo Bold"/>
                <a:cs typeface="Arimo Bold"/>
                <a:sym typeface="Arimo Bold"/>
              </a:rPr>
              <a:t>1</a:t>
            </a:r>
          </a:p>
        </p:txBody>
      </p:sp>
      <p:sp>
        <p:nvSpPr>
          <p:cNvPr name="TextBox 11" id="11"/>
          <p:cNvSpPr txBox="true"/>
          <p:nvPr/>
        </p:nvSpPr>
        <p:spPr>
          <a:xfrm rot="0">
            <a:off x="2020531" y="1071341"/>
            <a:ext cx="3721299" cy="493663"/>
          </a:xfrm>
          <a:prstGeom prst="rect">
            <a:avLst/>
          </a:prstGeom>
        </p:spPr>
        <p:txBody>
          <a:bodyPr anchor="t" rtlCol="false" tIns="0" lIns="0" bIns="0" rIns="0">
            <a:spAutoFit/>
          </a:bodyPr>
          <a:lstStyle/>
          <a:p>
            <a:pPr algn="l">
              <a:lnSpc>
                <a:spcPts val="3625"/>
              </a:lnSpc>
            </a:pPr>
            <a:r>
              <a:rPr lang="en-US" sz="2874" b="true">
                <a:solidFill>
                  <a:srgbClr val="272525"/>
                </a:solidFill>
                <a:latin typeface="Arimo Bold"/>
                <a:ea typeface="Arimo Bold"/>
                <a:cs typeface="Arimo Bold"/>
                <a:sym typeface="Arimo Bold"/>
              </a:rPr>
              <a:t>Giao diện Công ty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93464"/>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4902"/>
              </a:srgbClr>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grpSp>
        <p:nvGrpSpPr>
          <p:cNvPr name="Group 6" id="6"/>
          <p:cNvGrpSpPr/>
          <p:nvPr/>
        </p:nvGrpSpPr>
        <p:grpSpPr>
          <a:xfrm rot="0">
            <a:off x="1028700" y="1017985"/>
            <a:ext cx="647402" cy="647402"/>
            <a:chOff x="0" y="0"/>
            <a:chExt cx="863203" cy="863203"/>
          </a:xfrm>
        </p:grpSpPr>
        <p:sp>
          <p:nvSpPr>
            <p:cNvPr name="Freeform 7" id="7"/>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CCEEFF"/>
            </a:solidFill>
          </p:spPr>
        </p:sp>
        <p:sp>
          <p:nvSpPr>
            <p:cNvPr name="Freeform 8" id="8"/>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B2D4E5"/>
            </a:solidFill>
          </p:spPr>
        </p:sp>
      </p:grpSp>
      <p:sp>
        <p:nvSpPr>
          <p:cNvPr name="Freeform 9" id="9"/>
          <p:cNvSpPr/>
          <p:nvPr/>
        </p:nvSpPr>
        <p:spPr>
          <a:xfrm flipH="false" flipV="false" rot="0">
            <a:off x="1447949" y="2103006"/>
            <a:ext cx="15041002" cy="7370091"/>
          </a:xfrm>
          <a:custGeom>
            <a:avLst/>
            <a:gdLst/>
            <a:ahLst/>
            <a:cxnLst/>
            <a:rect r="r" b="b" t="t" l="l"/>
            <a:pathLst>
              <a:path h="7370091" w="15041002">
                <a:moveTo>
                  <a:pt x="0" y="0"/>
                </a:moveTo>
                <a:lnTo>
                  <a:pt x="15041002" y="0"/>
                </a:lnTo>
                <a:lnTo>
                  <a:pt x="15041002" y="7370091"/>
                </a:lnTo>
                <a:lnTo>
                  <a:pt x="0" y="7370091"/>
                </a:lnTo>
                <a:lnTo>
                  <a:pt x="0" y="0"/>
                </a:lnTo>
                <a:close/>
              </a:path>
            </a:pathLst>
          </a:custGeom>
          <a:blipFill>
            <a:blip r:embed="rId5"/>
            <a:stretch>
              <a:fillRect l="0" t="0" r="0" b="0"/>
            </a:stretch>
          </a:blipFill>
        </p:spPr>
      </p:sp>
      <p:sp>
        <p:nvSpPr>
          <p:cNvPr name="TextBox 10" id="10"/>
          <p:cNvSpPr txBox="true"/>
          <p:nvPr/>
        </p:nvSpPr>
        <p:spPr>
          <a:xfrm rot="0">
            <a:off x="1256854" y="1156469"/>
            <a:ext cx="191095" cy="488950"/>
          </a:xfrm>
          <a:prstGeom prst="rect">
            <a:avLst/>
          </a:prstGeom>
        </p:spPr>
        <p:txBody>
          <a:bodyPr anchor="t" rtlCol="false" tIns="0" lIns="0" bIns="0" rIns="0">
            <a:spAutoFit/>
          </a:bodyPr>
          <a:lstStyle/>
          <a:p>
            <a:pPr algn="ctr">
              <a:lnSpc>
                <a:spcPts val="3500"/>
              </a:lnSpc>
            </a:pPr>
            <a:r>
              <a:rPr lang="en-US" sz="3500" b="true">
                <a:solidFill>
                  <a:srgbClr val="272525"/>
                </a:solidFill>
                <a:latin typeface="Arimo Bold"/>
                <a:ea typeface="Arimo Bold"/>
                <a:cs typeface="Arimo Bold"/>
                <a:sym typeface="Arimo Bold"/>
              </a:rPr>
              <a:t>2</a:t>
            </a:r>
          </a:p>
        </p:txBody>
      </p:sp>
      <p:sp>
        <p:nvSpPr>
          <p:cNvPr name="TextBox 11" id="11"/>
          <p:cNvSpPr txBox="true"/>
          <p:nvPr/>
        </p:nvSpPr>
        <p:spPr>
          <a:xfrm rot="0">
            <a:off x="2022868" y="1120776"/>
            <a:ext cx="3721299" cy="493663"/>
          </a:xfrm>
          <a:prstGeom prst="rect">
            <a:avLst/>
          </a:prstGeom>
        </p:spPr>
        <p:txBody>
          <a:bodyPr anchor="t" rtlCol="false" tIns="0" lIns="0" bIns="0" rIns="0">
            <a:spAutoFit/>
          </a:bodyPr>
          <a:lstStyle/>
          <a:p>
            <a:pPr algn="l">
              <a:lnSpc>
                <a:spcPts val="3625"/>
              </a:lnSpc>
            </a:pPr>
            <a:r>
              <a:rPr lang="en-US" sz="2874" b="true">
                <a:solidFill>
                  <a:srgbClr val="272525"/>
                </a:solidFill>
                <a:latin typeface="Arimo Bold"/>
                <a:ea typeface="Arimo Bold"/>
                <a:cs typeface="Arimo Bold"/>
                <a:sym typeface="Arimo Bold"/>
              </a:rPr>
              <a:t>Giao diện ứng viên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4902"/>
              </a:srgbClr>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5"/>
            <a:stretch>
              <a:fillRect l="0" t="0" r="0" b="0"/>
            </a:stretch>
          </a:blipFill>
        </p:spPr>
      </p:sp>
      <p:sp>
        <p:nvSpPr>
          <p:cNvPr name="TextBox 7" id="7"/>
          <p:cNvSpPr txBox="true"/>
          <p:nvPr/>
        </p:nvSpPr>
        <p:spPr>
          <a:xfrm rot="0">
            <a:off x="792807" y="802630"/>
            <a:ext cx="5946427" cy="800546"/>
          </a:xfrm>
          <a:prstGeom prst="rect">
            <a:avLst/>
          </a:prstGeom>
        </p:spPr>
        <p:txBody>
          <a:bodyPr anchor="t" rtlCol="false" tIns="0" lIns="0" bIns="0" rIns="0">
            <a:spAutoFit/>
          </a:bodyPr>
          <a:lstStyle/>
          <a:p>
            <a:pPr algn="l">
              <a:lnSpc>
                <a:spcPts val="5812"/>
              </a:lnSpc>
            </a:pPr>
            <a:r>
              <a:rPr lang="en-US" sz="4625" b="true">
                <a:solidFill>
                  <a:srgbClr val="000000"/>
                </a:solidFill>
                <a:latin typeface="Arimo Bold"/>
                <a:ea typeface="Arimo Bold"/>
                <a:cs typeface="Arimo Bold"/>
                <a:sym typeface="Arimo Bold"/>
              </a:rPr>
              <a:t>Triển khai ứng dụng</a:t>
            </a:r>
          </a:p>
        </p:txBody>
      </p:sp>
      <p:sp>
        <p:nvSpPr>
          <p:cNvPr name="Freeform 8" id="8" descr="preencoded.png"/>
          <p:cNvSpPr/>
          <p:nvPr/>
        </p:nvSpPr>
        <p:spPr>
          <a:xfrm flipH="false" flipV="false" rot="0">
            <a:off x="792807" y="1942951"/>
            <a:ext cx="1132582" cy="1812131"/>
          </a:xfrm>
          <a:custGeom>
            <a:avLst/>
            <a:gdLst/>
            <a:ahLst/>
            <a:cxnLst/>
            <a:rect r="r" b="b" t="t" l="l"/>
            <a:pathLst>
              <a:path h="1812131" w="1132582">
                <a:moveTo>
                  <a:pt x="0" y="0"/>
                </a:moveTo>
                <a:lnTo>
                  <a:pt x="1132583" y="0"/>
                </a:lnTo>
                <a:lnTo>
                  <a:pt x="1132583" y="1812131"/>
                </a:lnTo>
                <a:lnTo>
                  <a:pt x="0" y="1812131"/>
                </a:lnTo>
                <a:lnTo>
                  <a:pt x="0" y="0"/>
                </a:lnTo>
                <a:close/>
              </a:path>
            </a:pathLst>
          </a:custGeom>
          <a:blipFill>
            <a:blip r:embed="rId6"/>
            <a:stretch>
              <a:fillRect l="-105" t="0" r="-105" b="0"/>
            </a:stretch>
          </a:blipFill>
        </p:spPr>
      </p:sp>
      <p:sp>
        <p:nvSpPr>
          <p:cNvPr name="TextBox 9" id="9"/>
          <p:cNvSpPr txBox="true"/>
          <p:nvPr/>
        </p:nvSpPr>
        <p:spPr>
          <a:xfrm rot="0">
            <a:off x="2265164" y="1914376"/>
            <a:ext cx="4044554" cy="400199"/>
          </a:xfrm>
          <a:prstGeom prst="rect">
            <a:avLst/>
          </a:prstGeom>
        </p:spPr>
        <p:txBody>
          <a:bodyPr anchor="t" rtlCol="false" tIns="0" lIns="0" bIns="0" rIns="0">
            <a:spAutoFit/>
          </a:bodyPr>
          <a:lstStyle/>
          <a:p>
            <a:pPr algn="l">
              <a:lnSpc>
                <a:spcPts val="2875"/>
              </a:lnSpc>
            </a:pPr>
            <a:r>
              <a:rPr lang="en-US" sz="2312" b="true">
                <a:solidFill>
                  <a:srgbClr val="272525"/>
                </a:solidFill>
                <a:latin typeface="Arimo Bold"/>
                <a:ea typeface="Arimo Bold"/>
                <a:cs typeface="Arimo Bold"/>
                <a:sym typeface="Arimo Bold"/>
              </a:rPr>
              <a:t>Công cụ và công nghệ sử dụng</a:t>
            </a:r>
          </a:p>
        </p:txBody>
      </p:sp>
      <p:sp>
        <p:nvSpPr>
          <p:cNvPr name="TextBox 10" id="10"/>
          <p:cNvSpPr txBox="true"/>
          <p:nvPr/>
        </p:nvSpPr>
        <p:spPr>
          <a:xfrm rot="0">
            <a:off x="2265164" y="2600771"/>
            <a:ext cx="8372029" cy="1043004"/>
          </a:xfrm>
          <a:prstGeom prst="rect">
            <a:avLst/>
          </a:prstGeom>
        </p:spPr>
        <p:txBody>
          <a:bodyPr anchor="t" rtlCol="false" tIns="0" lIns="0" bIns="0" rIns="0">
            <a:spAutoFit/>
          </a:bodyPr>
          <a:lstStyle/>
          <a:p>
            <a:pPr algn="l">
              <a:lnSpc>
                <a:spcPts val="2812"/>
              </a:lnSpc>
            </a:pPr>
            <a:r>
              <a:rPr lang="en-US" sz="1749">
                <a:solidFill>
                  <a:srgbClr val="272525"/>
                </a:solidFill>
                <a:latin typeface="Inter"/>
                <a:ea typeface="Inter"/>
                <a:cs typeface="Inter"/>
                <a:sym typeface="Inter"/>
              </a:rPr>
              <a:t>Backend: Spring Boot, Hibernate, MariaDB. </a:t>
            </a:r>
          </a:p>
          <a:p>
            <a:pPr algn="l">
              <a:lnSpc>
                <a:spcPts val="2812"/>
              </a:lnSpc>
            </a:pPr>
            <a:r>
              <a:rPr lang="en-US" sz="1750">
                <a:solidFill>
                  <a:srgbClr val="272525"/>
                </a:solidFill>
                <a:latin typeface="Inter"/>
                <a:ea typeface="Inter"/>
                <a:cs typeface="Inter"/>
                <a:sym typeface="Inter"/>
              </a:rPr>
              <a:t>Frontend: Thymeleaf, Bootstrap, JavaScript. Triển khai: Hiện tại chỉ chạy được trên localhost.</a:t>
            </a:r>
          </a:p>
        </p:txBody>
      </p:sp>
      <p:sp>
        <p:nvSpPr>
          <p:cNvPr name="Freeform 11" id="11" descr="preencoded.png"/>
          <p:cNvSpPr/>
          <p:nvPr/>
        </p:nvSpPr>
        <p:spPr>
          <a:xfrm flipH="false" flipV="false" rot="0">
            <a:off x="792807" y="3755082"/>
            <a:ext cx="1132582" cy="1812131"/>
          </a:xfrm>
          <a:custGeom>
            <a:avLst/>
            <a:gdLst/>
            <a:ahLst/>
            <a:cxnLst/>
            <a:rect r="r" b="b" t="t" l="l"/>
            <a:pathLst>
              <a:path h="1812131" w="1132582">
                <a:moveTo>
                  <a:pt x="0" y="0"/>
                </a:moveTo>
                <a:lnTo>
                  <a:pt x="1132583" y="0"/>
                </a:lnTo>
                <a:lnTo>
                  <a:pt x="1132583" y="1812132"/>
                </a:lnTo>
                <a:lnTo>
                  <a:pt x="0" y="1812132"/>
                </a:lnTo>
                <a:lnTo>
                  <a:pt x="0" y="0"/>
                </a:lnTo>
                <a:close/>
              </a:path>
            </a:pathLst>
          </a:custGeom>
          <a:blipFill>
            <a:blip r:embed="rId7"/>
            <a:stretch>
              <a:fillRect l="-105" t="0" r="-105" b="0"/>
            </a:stretch>
          </a:blipFill>
        </p:spPr>
      </p:sp>
      <p:sp>
        <p:nvSpPr>
          <p:cNvPr name="TextBox 12" id="12"/>
          <p:cNvSpPr txBox="true"/>
          <p:nvPr/>
        </p:nvSpPr>
        <p:spPr>
          <a:xfrm rot="0">
            <a:off x="2265164" y="3953024"/>
            <a:ext cx="2973140" cy="400199"/>
          </a:xfrm>
          <a:prstGeom prst="rect">
            <a:avLst/>
          </a:prstGeom>
        </p:spPr>
        <p:txBody>
          <a:bodyPr anchor="t" rtlCol="false" tIns="0" lIns="0" bIns="0" rIns="0">
            <a:spAutoFit/>
          </a:bodyPr>
          <a:lstStyle/>
          <a:p>
            <a:pPr algn="l">
              <a:lnSpc>
                <a:spcPts val="2875"/>
              </a:lnSpc>
            </a:pPr>
            <a:r>
              <a:rPr lang="en-US" sz="2312" b="true">
                <a:solidFill>
                  <a:srgbClr val="272525"/>
                </a:solidFill>
                <a:latin typeface="Arimo Bold"/>
                <a:ea typeface="Arimo Bold"/>
                <a:cs typeface="Arimo Bold"/>
                <a:sym typeface="Arimo Bold"/>
              </a:rPr>
              <a:t>Cài đặt hệ thống</a:t>
            </a:r>
          </a:p>
        </p:txBody>
      </p:sp>
      <p:sp>
        <p:nvSpPr>
          <p:cNvPr name="TextBox 13" id="13"/>
          <p:cNvSpPr txBox="true"/>
          <p:nvPr/>
        </p:nvSpPr>
        <p:spPr>
          <a:xfrm rot="0">
            <a:off x="2265164" y="4412902"/>
            <a:ext cx="8372029" cy="800992"/>
          </a:xfrm>
          <a:prstGeom prst="rect">
            <a:avLst/>
          </a:prstGeom>
        </p:spPr>
        <p:txBody>
          <a:bodyPr anchor="t" rtlCol="false" tIns="0" lIns="0" bIns="0" rIns="0">
            <a:spAutoFit/>
          </a:bodyPr>
          <a:lstStyle/>
          <a:p>
            <a:pPr algn="l">
              <a:lnSpc>
                <a:spcPts val="2812"/>
              </a:lnSpc>
            </a:pPr>
            <a:r>
              <a:rPr lang="en-US" sz="1750">
                <a:solidFill>
                  <a:srgbClr val="272525"/>
                </a:solidFill>
                <a:latin typeface="Inter"/>
                <a:ea typeface="Inter"/>
                <a:cs typeface="Inter"/>
                <a:sym typeface="Inter"/>
              </a:rPr>
              <a:t>Cấu hình Spring Boot (file application.properties). Tích hợp cơ sở dữ liệu MariaDB.</a:t>
            </a:r>
          </a:p>
        </p:txBody>
      </p:sp>
      <p:sp>
        <p:nvSpPr>
          <p:cNvPr name="Freeform 14" id="14" descr="preencoded.png"/>
          <p:cNvSpPr/>
          <p:nvPr/>
        </p:nvSpPr>
        <p:spPr>
          <a:xfrm flipH="false" flipV="false" rot="0">
            <a:off x="792807" y="5567214"/>
            <a:ext cx="1132582" cy="2047726"/>
          </a:xfrm>
          <a:custGeom>
            <a:avLst/>
            <a:gdLst/>
            <a:ahLst/>
            <a:cxnLst/>
            <a:rect r="r" b="b" t="t" l="l"/>
            <a:pathLst>
              <a:path h="2047726" w="1132582">
                <a:moveTo>
                  <a:pt x="0" y="0"/>
                </a:moveTo>
                <a:lnTo>
                  <a:pt x="1132583" y="0"/>
                </a:lnTo>
                <a:lnTo>
                  <a:pt x="1132583" y="2047726"/>
                </a:lnTo>
                <a:lnTo>
                  <a:pt x="0" y="2047726"/>
                </a:lnTo>
                <a:lnTo>
                  <a:pt x="0" y="0"/>
                </a:lnTo>
                <a:close/>
              </a:path>
            </a:pathLst>
          </a:custGeom>
          <a:blipFill>
            <a:blip r:embed="rId8"/>
            <a:stretch>
              <a:fillRect l="-35" t="0" r="-35" b="0"/>
            </a:stretch>
          </a:blipFill>
        </p:spPr>
      </p:sp>
      <p:sp>
        <p:nvSpPr>
          <p:cNvPr name="TextBox 15" id="15"/>
          <p:cNvSpPr txBox="true"/>
          <p:nvPr/>
        </p:nvSpPr>
        <p:spPr>
          <a:xfrm rot="0">
            <a:off x="2265164" y="5765155"/>
            <a:ext cx="2973140" cy="400199"/>
          </a:xfrm>
          <a:prstGeom prst="rect">
            <a:avLst/>
          </a:prstGeom>
        </p:spPr>
        <p:txBody>
          <a:bodyPr anchor="t" rtlCol="false" tIns="0" lIns="0" bIns="0" rIns="0">
            <a:spAutoFit/>
          </a:bodyPr>
          <a:lstStyle/>
          <a:p>
            <a:pPr algn="l">
              <a:lnSpc>
                <a:spcPts val="2875"/>
              </a:lnSpc>
            </a:pPr>
            <a:r>
              <a:rPr lang="en-US" sz="2312" b="true">
                <a:solidFill>
                  <a:srgbClr val="272525"/>
                </a:solidFill>
                <a:latin typeface="Arimo Bold"/>
                <a:ea typeface="Arimo Bold"/>
                <a:cs typeface="Arimo Bold"/>
                <a:sym typeface="Arimo Bold"/>
              </a:rPr>
              <a:t>Các tính năng chính</a:t>
            </a:r>
          </a:p>
        </p:txBody>
      </p:sp>
      <p:sp>
        <p:nvSpPr>
          <p:cNvPr name="TextBox 16" id="16"/>
          <p:cNvSpPr txBox="true"/>
          <p:nvPr/>
        </p:nvSpPr>
        <p:spPr>
          <a:xfrm rot="0">
            <a:off x="2265164" y="6225034"/>
            <a:ext cx="8372029" cy="1163390"/>
          </a:xfrm>
          <a:prstGeom prst="rect">
            <a:avLst/>
          </a:prstGeom>
        </p:spPr>
        <p:txBody>
          <a:bodyPr anchor="t" rtlCol="false" tIns="0" lIns="0" bIns="0" rIns="0">
            <a:spAutoFit/>
          </a:bodyPr>
          <a:lstStyle/>
          <a:p>
            <a:pPr algn="l">
              <a:lnSpc>
                <a:spcPts val="2812"/>
              </a:lnSpc>
            </a:pPr>
            <a:r>
              <a:rPr lang="en-US" sz="1750">
                <a:solidFill>
                  <a:srgbClr val="272525"/>
                </a:solidFill>
                <a:latin typeface="Inter"/>
                <a:ea typeface="Inter"/>
                <a:cs typeface="Inter"/>
                <a:sym typeface="Inter"/>
              </a:rPr>
              <a:t>Mô tả cách xây dựng từng chức năng chính: Quản lý tài khoản (đăng nhập/đăng ký, phân quyền). Đăng tuyển công việc. Tìm kiếm và ứng tuyển công việc.</a:t>
            </a:r>
          </a:p>
        </p:txBody>
      </p:sp>
      <p:sp>
        <p:nvSpPr>
          <p:cNvPr name="Freeform 17" id="17" descr="preencoded.png"/>
          <p:cNvSpPr/>
          <p:nvPr/>
        </p:nvSpPr>
        <p:spPr>
          <a:xfrm flipH="false" flipV="false" rot="0">
            <a:off x="792807" y="7614940"/>
            <a:ext cx="1132582" cy="1812131"/>
          </a:xfrm>
          <a:custGeom>
            <a:avLst/>
            <a:gdLst/>
            <a:ahLst/>
            <a:cxnLst/>
            <a:rect r="r" b="b" t="t" l="l"/>
            <a:pathLst>
              <a:path h="1812131" w="1132582">
                <a:moveTo>
                  <a:pt x="0" y="0"/>
                </a:moveTo>
                <a:lnTo>
                  <a:pt x="1132583" y="0"/>
                </a:lnTo>
                <a:lnTo>
                  <a:pt x="1132583" y="1812131"/>
                </a:lnTo>
                <a:lnTo>
                  <a:pt x="0" y="1812131"/>
                </a:lnTo>
                <a:lnTo>
                  <a:pt x="0" y="0"/>
                </a:lnTo>
                <a:close/>
              </a:path>
            </a:pathLst>
          </a:custGeom>
          <a:blipFill>
            <a:blip r:embed="rId9"/>
            <a:stretch>
              <a:fillRect l="-105" t="0" r="-105" b="0"/>
            </a:stretch>
          </a:blipFill>
        </p:spPr>
      </p:sp>
      <p:sp>
        <p:nvSpPr>
          <p:cNvPr name="TextBox 18" id="18"/>
          <p:cNvSpPr txBox="true"/>
          <p:nvPr/>
        </p:nvSpPr>
        <p:spPr>
          <a:xfrm rot="0">
            <a:off x="2265164" y="7812881"/>
            <a:ext cx="2973140" cy="400199"/>
          </a:xfrm>
          <a:prstGeom prst="rect">
            <a:avLst/>
          </a:prstGeom>
        </p:spPr>
        <p:txBody>
          <a:bodyPr anchor="t" rtlCol="false" tIns="0" lIns="0" bIns="0" rIns="0">
            <a:spAutoFit/>
          </a:bodyPr>
          <a:lstStyle/>
          <a:p>
            <a:pPr algn="l">
              <a:lnSpc>
                <a:spcPts val="2875"/>
              </a:lnSpc>
            </a:pPr>
            <a:r>
              <a:rPr lang="en-US" sz="2312" b="true">
                <a:solidFill>
                  <a:srgbClr val="272525"/>
                </a:solidFill>
                <a:latin typeface="Arimo Bold"/>
                <a:ea typeface="Arimo Bold"/>
                <a:cs typeface="Arimo Bold"/>
                <a:sym typeface="Arimo Bold"/>
              </a:rPr>
              <a:t>Kiểm thử hệ thống</a:t>
            </a:r>
          </a:p>
        </p:txBody>
      </p:sp>
      <p:sp>
        <p:nvSpPr>
          <p:cNvPr name="TextBox 19" id="19"/>
          <p:cNvSpPr txBox="true"/>
          <p:nvPr/>
        </p:nvSpPr>
        <p:spPr>
          <a:xfrm rot="0">
            <a:off x="2265164" y="8272760"/>
            <a:ext cx="8372029" cy="800992"/>
          </a:xfrm>
          <a:prstGeom prst="rect">
            <a:avLst/>
          </a:prstGeom>
        </p:spPr>
        <p:txBody>
          <a:bodyPr anchor="t" rtlCol="false" tIns="0" lIns="0" bIns="0" rIns="0">
            <a:spAutoFit/>
          </a:bodyPr>
          <a:lstStyle/>
          <a:p>
            <a:pPr algn="l">
              <a:lnSpc>
                <a:spcPts val="2812"/>
              </a:lnSpc>
            </a:pPr>
            <a:r>
              <a:rPr lang="en-US" sz="1750">
                <a:solidFill>
                  <a:srgbClr val="272525"/>
                </a:solidFill>
                <a:latin typeface="Inter"/>
                <a:ea typeface="Inter"/>
                <a:cs typeface="Inter"/>
                <a:sym typeface="Inter"/>
              </a:rPr>
              <a:t>Các trường hợp kiểm thử (Test Case): Đăng nhập sai thông tin. Tìm kiếm công việc theo từ khóa. Ứng tuyển công việc thành công (Chưa phát triển).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4902"/>
              </a:srgbClr>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5"/>
            <a:stretch>
              <a:fillRect l="0" t="0" r="0" b="0"/>
            </a:stretch>
          </a:blipFill>
        </p:spPr>
      </p:sp>
      <p:sp>
        <p:nvSpPr>
          <p:cNvPr name="TextBox 7" id="7"/>
          <p:cNvSpPr txBox="true"/>
          <p:nvPr/>
        </p:nvSpPr>
        <p:spPr>
          <a:xfrm rot="0">
            <a:off x="992238" y="2198191"/>
            <a:ext cx="7442746" cy="997000"/>
          </a:xfrm>
          <a:prstGeom prst="rect">
            <a:avLst/>
          </a:prstGeom>
        </p:spPr>
        <p:txBody>
          <a:bodyPr anchor="t" rtlCol="false" tIns="0" lIns="0" bIns="0" rIns="0">
            <a:spAutoFit/>
          </a:bodyPr>
          <a:lstStyle/>
          <a:p>
            <a:pPr algn="l">
              <a:lnSpc>
                <a:spcPts val="7312"/>
              </a:lnSpc>
            </a:pPr>
            <a:r>
              <a:rPr lang="en-US" sz="5812" b="true">
                <a:solidFill>
                  <a:srgbClr val="000000"/>
                </a:solidFill>
                <a:latin typeface="Arimo Bold"/>
                <a:ea typeface="Arimo Bold"/>
                <a:cs typeface="Arimo Bold"/>
                <a:sym typeface="Arimo Bold"/>
              </a:rPr>
              <a:t>Kết luận</a:t>
            </a:r>
          </a:p>
        </p:txBody>
      </p:sp>
      <p:sp>
        <p:nvSpPr>
          <p:cNvPr name="TextBox 8" id="8"/>
          <p:cNvSpPr txBox="true"/>
          <p:nvPr/>
        </p:nvSpPr>
        <p:spPr>
          <a:xfrm rot="0">
            <a:off x="992238" y="3534667"/>
            <a:ext cx="9445526" cy="2353866"/>
          </a:xfrm>
          <a:prstGeom prst="rect">
            <a:avLst/>
          </a:prstGeom>
        </p:spPr>
        <p:txBody>
          <a:bodyPr anchor="t" rtlCol="false" tIns="0" lIns="0" bIns="0" rIns="0">
            <a:spAutoFit/>
          </a:bodyPr>
          <a:lstStyle/>
          <a:p>
            <a:pPr algn="l">
              <a:lnSpc>
                <a:spcPts val="3562"/>
              </a:lnSpc>
            </a:pPr>
            <a:r>
              <a:rPr lang="en-US" sz="2187">
                <a:solidFill>
                  <a:srgbClr val="272525"/>
                </a:solidFill>
                <a:latin typeface="Inter"/>
                <a:ea typeface="Inter"/>
                <a:cs typeface="Inter"/>
                <a:sym typeface="Inter"/>
              </a:rPr>
              <a:t>Ứng dụng web tuyển dụng dựa trên Spring Boot đã hoàn thành các chức năng cơ bản, cung cấp giao diện thân thiện, hiệu năng và khả năng mở rộng đáp ứng yêu cầu. Ứng dụng mang lại lợi ích cho cả doanh nghiệp và ứng viên, góp phần giải quyết những vấn đề trong quá trình tìm kiếm việc làm.</a:t>
            </a:r>
          </a:p>
        </p:txBody>
      </p:sp>
      <p:sp>
        <p:nvSpPr>
          <p:cNvPr name="TextBox 9" id="9"/>
          <p:cNvSpPr txBox="true"/>
          <p:nvPr/>
        </p:nvSpPr>
        <p:spPr>
          <a:xfrm rot="0">
            <a:off x="992238" y="6121747"/>
            <a:ext cx="9445526" cy="1900237"/>
          </a:xfrm>
          <a:prstGeom prst="rect">
            <a:avLst/>
          </a:prstGeom>
        </p:spPr>
        <p:txBody>
          <a:bodyPr anchor="t" rtlCol="false" tIns="0" lIns="0" bIns="0" rIns="0">
            <a:spAutoFit/>
          </a:bodyPr>
          <a:lstStyle/>
          <a:p>
            <a:pPr algn="l">
              <a:lnSpc>
                <a:spcPts val="3562"/>
              </a:lnSpc>
            </a:pPr>
            <a:r>
              <a:rPr lang="en-US" sz="2187">
                <a:solidFill>
                  <a:srgbClr val="272525"/>
                </a:solidFill>
                <a:latin typeface="Inter"/>
                <a:ea typeface="Inter"/>
                <a:cs typeface="Inter"/>
                <a:sym typeface="Inter"/>
              </a:rPr>
              <a:t>Ứng dụng sẽ tiếp tục được phát triển trong tương lai với mục tiêu tích hợp AI để gợi ý công việc thông minh hơn, mở rộng quy mô cho nhiều doanh nghiệp và ứng viên, và cung cấp trải nghiệm người dùng tốt hơn.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325177" y="831770"/>
            <a:ext cx="12319229" cy="8623460"/>
          </a:xfrm>
          <a:custGeom>
            <a:avLst/>
            <a:gdLst/>
            <a:ahLst/>
            <a:cxnLst/>
            <a:rect r="r" b="b" t="t" l="l"/>
            <a:pathLst>
              <a:path h="8623460" w="12319229">
                <a:moveTo>
                  <a:pt x="0" y="0"/>
                </a:moveTo>
                <a:lnTo>
                  <a:pt x="12319229" y="0"/>
                </a:lnTo>
                <a:lnTo>
                  <a:pt x="12319229" y="8623460"/>
                </a:lnTo>
                <a:lnTo>
                  <a:pt x="0" y="8623460"/>
                </a:lnTo>
                <a:lnTo>
                  <a:pt x="0" y="0"/>
                </a:lnTo>
                <a:close/>
              </a:path>
            </a:pathLst>
          </a:custGeom>
          <a:blipFill>
            <a:blip r:embed="rId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p:cSld>
    <p:bg>
      <p:bgPr>
        <a:solidFill>
          <a:srgbClr val="FBFDF4"/>
        </a:solidFill>
      </p:bgPr>
    </p:bg>
    <p:spTree>
      <p:nvGrpSpPr>
        <p:cNvPr id="1" name=""/>
        <p:cNvGrpSpPr/>
        <p:nvPr/>
      </p:nvGrpSpPr>
      <p:grpSpPr>
        <a:xfrm>
          <a:off x="0" y="0"/>
          <a:ext cx="0" cy="0"/>
          <a:chOff x="0" y="0"/>
          <a:chExt cx="0" cy="0"/>
        </a:xfrm>
      </p:grpSpPr>
      <p:grpSp>
        <p:nvGrpSpPr>
          <p:cNvPr name="Group 2" id="2"/>
          <p:cNvGrpSpPr/>
          <p:nvPr/>
        </p:nvGrpSpPr>
        <p:grpSpPr>
          <a:xfrm rot="0">
            <a:off x="-1124443" y="156043"/>
            <a:ext cx="20536886" cy="1935813"/>
            <a:chOff x="0" y="0"/>
            <a:chExt cx="29788293" cy="2807854"/>
          </a:xfrm>
        </p:grpSpPr>
        <p:sp>
          <p:nvSpPr>
            <p:cNvPr name="Freeform 3" id="3"/>
            <p:cNvSpPr/>
            <p:nvPr/>
          </p:nvSpPr>
          <p:spPr>
            <a:xfrm flipH="false" flipV="false" rot="0">
              <a:off x="0" y="0"/>
              <a:ext cx="29788293" cy="2807853"/>
            </a:xfrm>
            <a:custGeom>
              <a:avLst/>
              <a:gdLst/>
              <a:ahLst/>
              <a:cxnLst/>
              <a:rect r="r" b="b" t="t" l="l"/>
              <a:pathLst>
                <a:path h="2807853" w="29788293">
                  <a:moveTo>
                    <a:pt x="29788293" y="1403927"/>
                  </a:moveTo>
                  <a:cubicBezTo>
                    <a:pt x="29788293" y="2379356"/>
                    <a:pt x="29359923" y="2807853"/>
                    <a:pt x="28831347" y="2807853"/>
                  </a:cubicBezTo>
                  <a:lnTo>
                    <a:pt x="956945" y="2807853"/>
                  </a:lnTo>
                  <a:cubicBezTo>
                    <a:pt x="428371" y="2807853"/>
                    <a:pt x="0" y="2379356"/>
                    <a:pt x="0" y="1403927"/>
                  </a:cubicBezTo>
                  <a:cubicBezTo>
                    <a:pt x="0" y="428371"/>
                    <a:pt x="428371" y="0"/>
                    <a:pt x="956945" y="0"/>
                  </a:cubicBezTo>
                  <a:lnTo>
                    <a:pt x="28831347" y="0"/>
                  </a:lnTo>
                  <a:cubicBezTo>
                    <a:pt x="29359796" y="0"/>
                    <a:pt x="29788293" y="428371"/>
                    <a:pt x="29788293" y="1403927"/>
                  </a:cubicBezTo>
                  <a:close/>
                </a:path>
              </a:pathLst>
            </a:custGeom>
            <a:solidFill>
              <a:srgbClr val="1D4E55"/>
            </a:solidFill>
          </p:spPr>
        </p:sp>
      </p:grpSp>
      <p:grpSp>
        <p:nvGrpSpPr>
          <p:cNvPr name="Group 4" id="4"/>
          <p:cNvGrpSpPr/>
          <p:nvPr/>
        </p:nvGrpSpPr>
        <p:grpSpPr>
          <a:xfrm rot="0">
            <a:off x="3137452" y="3189584"/>
            <a:ext cx="7255026" cy="1036852"/>
            <a:chOff x="0" y="0"/>
            <a:chExt cx="1910789" cy="273080"/>
          </a:xfrm>
        </p:grpSpPr>
        <p:sp>
          <p:nvSpPr>
            <p:cNvPr name="Freeform 5" id="5"/>
            <p:cNvSpPr/>
            <p:nvPr/>
          </p:nvSpPr>
          <p:spPr>
            <a:xfrm flipH="false" flipV="false" rot="0">
              <a:off x="0" y="0"/>
              <a:ext cx="1910789" cy="273080"/>
            </a:xfrm>
            <a:custGeom>
              <a:avLst/>
              <a:gdLst/>
              <a:ahLst/>
              <a:cxnLst/>
              <a:rect r="r" b="b" t="t" l="l"/>
              <a:pathLst>
                <a:path h="273080" w="1910789">
                  <a:moveTo>
                    <a:pt x="0" y="0"/>
                  </a:moveTo>
                  <a:lnTo>
                    <a:pt x="1910789" y="0"/>
                  </a:lnTo>
                  <a:lnTo>
                    <a:pt x="1910789" y="273080"/>
                  </a:lnTo>
                  <a:lnTo>
                    <a:pt x="0" y="273080"/>
                  </a:lnTo>
                  <a:close/>
                </a:path>
              </a:pathLst>
            </a:custGeom>
            <a:solidFill>
              <a:srgbClr val="D0DFD8"/>
            </a:solidFill>
          </p:spPr>
        </p:sp>
        <p:sp>
          <p:nvSpPr>
            <p:cNvPr name="TextBox 6" id="6"/>
            <p:cNvSpPr txBox="true"/>
            <p:nvPr/>
          </p:nvSpPr>
          <p:spPr>
            <a:xfrm>
              <a:off x="0" y="-9525"/>
              <a:ext cx="1910789" cy="282605"/>
            </a:xfrm>
            <a:prstGeom prst="rect">
              <a:avLst/>
            </a:prstGeom>
          </p:spPr>
          <p:txBody>
            <a:bodyPr anchor="ctr" rtlCol="false" tIns="50800" lIns="50800" bIns="50800" rIns="50800"/>
            <a:lstStyle/>
            <a:p>
              <a:pPr algn="l">
                <a:lnSpc>
                  <a:spcPts val="3120"/>
                </a:lnSpc>
              </a:pPr>
              <a:r>
                <a:rPr lang="en-US" sz="2600" b="true">
                  <a:solidFill>
                    <a:srgbClr val="000000"/>
                  </a:solidFill>
                  <a:latin typeface="Garet Bold"/>
                  <a:ea typeface="Garet Bold"/>
                  <a:cs typeface="Garet Bold"/>
                  <a:sym typeface="Garet Bold"/>
                </a:rPr>
                <a:t>I. Tổng quan</a:t>
              </a:r>
            </a:p>
          </p:txBody>
        </p:sp>
      </p:grpSp>
      <p:grpSp>
        <p:nvGrpSpPr>
          <p:cNvPr name="Group 7" id="7"/>
          <p:cNvGrpSpPr/>
          <p:nvPr/>
        </p:nvGrpSpPr>
        <p:grpSpPr>
          <a:xfrm rot="0">
            <a:off x="4835883" y="4226436"/>
            <a:ext cx="7840355" cy="1036852"/>
            <a:chOff x="0" y="0"/>
            <a:chExt cx="2064949" cy="273080"/>
          </a:xfrm>
        </p:grpSpPr>
        <p:sp>
          <p:nvSpPr>
            <p:cNvPr name="Freeform 8" id="8"/>
            <p:cNvSpPr/>
            <p:nvPr/>
          </p:nvSpPr>
          <p:spPr>
            <a:xfrm flipH="false" flipV="false" rot="0">
              <a:off x="0" y="0"/>
              <a:ext cx="2064950" cy="273080"/>
            </a:xfrm>
            <a:custGeom>
              <a:avLst/>
              <a:gdLst/>
              <a:ahLst/>
              <a:cxnLst/>
              <a:rect r="r" b="b" t="t" l="l"/>
              <a:pathLst>
                <a:path h="273080" w="2064950">
                  <a:moveTo>
                    <a:pt x="0" y="0"/>
                  </a:moveTo>
                  <a:lnTo>
                    <a:pt x="2064950" y="0"/>
                  </a:lnTo>
                  <a:lnTo>
                    <a:pt x="2064950" y="273080"/>
                  </a:lnTo>
                  <a:lnTo>
                    <a:pt x="0" y="273080"/>
                  </a:lnTo>
                  <a:close/>
                </a:path>
              </a:pathLst>
            </a:custGeom>
            <a:solidFill>
              <a:srgbClr val="C2CECC"/>
            </a:solidFill>
          </p:spPr>
        </p:sp>
        <p:sp>
          <p:nvSpPr>
            <p:cNvPr name="TextBox 9" id="9"/>
            <p:cNvSpPr txBox="true"/>
            <p:nvPr/>
          </p:nvSpPr>
          <p:spPr>
            <a:xfrm>
              <a:off x="0" y="-9525"/>
              <a:ext cx="2064949" cy="282605"/>
            </a:xfrm>
            <a:prstGeom prst="rect">
              <a:avLst/>
            </a:prstGeom>
          </p:spPr>
          <p:txBody>
            <a:bodyPr anchor="ctr" rtlCol="false" tIns="50800" lIns="50800" bIns="50800" rIns="50800"/>
            <a:lstStyle/>
            <a:p>
              <a:pPr algn="l">
                <a:lnSpc>
                  <a:spcPts val="3120"/>
                </a:lnSpc>
              </a:pPr>
              <a:r>
                <a:rPr lang="en-US" sz="2600" b="true">
                  <a:solidFill>
                    <a:srgbClr val="000000"/>
                  </a:solidFill>
                  <a:latin typeface="Garet Bold"/>
                  <a:ea typeface="Garet Bold"/>
                  <a:cs typeface="Garet Bold"/>
                  <a:sym typeface="Garet Bold"/>
                </a:rPr>
                <a:t>II. Phân tích &amp; Thiết kế</a:t>
              </a:r>
            </a:p>
          </p:txBody>
        </p:sp>
      </p:grpSp>
      <p:grpSp>
        <p:nvGrpSpPr>
          <p:cNvPr name="Group 10" id="10"/>
          <p:cNvGrpSpPr/>
          <p:nvPr/>
        </p:nvGrpSpPr>
        <p:grpSpPr>
          <a:xfrm rot="0">
            <a:off x="6993609" y="5263288"/>
            <a:ext cx="8250205" cy="1036852"/>
            <a:chOff x="0" y="0"/>
            <a:chExt cx="2172893" cy="273080"/>
          </a:xfrm>
        </p:grpSpPr>
        <p:sp>
          <p:nvSpPr>
            <p:cNvPr name="Freeform 11" id="11"/>
            <p:cNvSpPr/>
            <p:nvPr/>
          </p:nvSpPr>
          <p:spPr>
            <a:xfrm flipH="false" flipV="false" rot="0">
              <a:off x="0" y="0"/>
              <a:ext cx="2172893" cy="273080"/>
            </a:xfrm>
            <a:custGeom>
              <a:avLst/>
              <a:gdLst/>
              <a:ahLst/>
              <a:cxnLst/>
              <a:rect r="r" b="b" t="t" l="l"/>
              <a:pathLst>
                <a:path h="273080" w="2172893">
                  <a:moveTo>
                    <a:pt x="0" y="0"/>
                  </a:moveTo>
                  <a:lnTo>
                    <a:pt x="2172893" y="0"/>
                  </a:lnTo>
                  <a:lnTo>
                    <a:pt x="2172893" y="273080"/>
                  </a:lnTo>
                  <a:lnTo>
                    <a:pt x="0" y="273080"/>
                  </a:lnTo>
                  <a:close/>
                </a:path>
              </a:pathLst>
            </a:custGeom>
            <a:solidFill>
              <a:srgbClr val="9AA4A6"/>
            </a:solidFill>
          </p:spPr>
        </p:sp>
        <p:sp>
          <p:nvSpPr>
            <p:cNvPr name="TextBox 12" id="12"/>
            <p:cNvSpPr txBox="true"/>
            <p:nvPr/>
          </p:nvSpPr>
          <p:spPr>
            <a:xfrm>
              <a:off x="0" y="-9525"/>
              <a:ext cx="2172893" cy="282605"/>
            </a:xfrm>
            <a:prstGeom prst="rect">
              <a:avLst/>
            </a:prstGeom>
          </p:spPr>
          <p:txBody>
            <a:bodyPr anchor="ctr" rtlCol="false" tIns="50800" lIns="50800" bIns="50800" rIns="50800"/>
            <a:lstStyle/>
            <a:p>
              <a:pPr algn="l">
                <a:lnSpc>
                  <a:spcPts val="3120"/>
                </a:lnSpc>
              </a:pPr>
              <a:r>
                <a:rPr lang="en-US" sz="2600" b="true">
                  <a:solidFill>
                    <a:srgbClr val="000000"/>
                  </a:solidFill>
                  <a:latin typeface="Garet Bold"/>
                  <a:ea typeface="Garet Bold"/>
                  <a:cs typeface="Garet Bold"/>
                  <a:sym typeface="Garet Bold"/>
                </a:rPr>
                <a:t>III. Hiện thực</a:t>
              </a:r>
            </a:p>
          </p:txBody>
        </p:sp>
      </p:grpSp>
      <p:grpSp>
        <p:nvGrpSpPr>
          <p:cNvPr name="Group 13" id="13"/>
          <p:cNvGrpSpPr/>
          <p:nvPr/>
        </p:nvGrpSpPr>
        <p:grpSpPr>
          <a:xfrm rot="0">
            <a:off x="8756060" y="6300140"/>
            <a:ext cx="7183776" cy="1036852"/>
            <a:chOff x="0" y="0"/>
            <a:chExt cx="1892023" cy="273080"/>
          </a:xfrm>
        </p:grpSpPr>
        <p:sp>
          <p:nvSpPr>
            <p:cNvPr name="Freeform 14" id="14"/>
            <p:cNvSpPr/>
            <p:nvPr/>
          </p:nvSpPr>
          <p:spPr>
            <a:xfrm flipH="false" flipV="false" rot="0">
              <a:off x="0" y="0"/>
              <a:ext cx="1892023" cy="273080"/>
            </a:xfrm>
            <a:custGeom>
              <a:avLst/>
              <a:gdLst/>
              <a:ahLst/>
              <a:cxnLst/>
              <a:rect r="r" b="b" t="t" l="l"/>
              <a:pathLst>
                <a:path h="273080" w="1892023">
                  <a:moveTo>
                    <a:pt x="0" y="0"/>
                  </a:moveTo>
                  <a:lnTo>
                    <a:pt x="1892023" y="0"/>
                  </a:lnTo>
                  <a:lnTo>
                    <a:pt x="1892023" y="273080"/>
                  </a:lnTo>
                  <a:lnTo>
                    <a:pt x="0" y="273080"/>
                  </a:lnTo>
                  <a:close/>
                </a:path>
              </a:pathLst>
            </a:custGeom>
            <a:solidFill>
              <a:srgbClr val="5E887C"/>
            </a:solidFill>
          </p:spPr>
        </p:sp>
        <p:sp>
          <p:nvSpPr>
            <p:cNvPr name="TextBox 15" id="15"/>
            <p:cNvSpPr txBox="true"/>
            <p:nvPr/>
          </p:nvSpPr>
          <p:spPr>
            <a:xfrm>
              <a:off x="0" y="-9525"/>
              <a:ext cx="1892023" cy="282605"/>
            </a:xfrm>
            <a:prstGeom prst="rect">
              <a:avLst/>
            </a:prstGeom>
          </p:spPr>
          <p:txBody>
            <a:bodyPr anchor="ctr" rtlCol="false" tIns="50800" lIns="50800" bIns="50800" rIns="50800"/>
            <a:lstStyle/>
            <a:p>
              <a:pPr algn="l">
                <a:lnSpc>
                  <a:spcPts val="3120"/>
                </a:lnSpc>
              </a:pPr>
              <a:r>
                <a:rPr lang="en-US" sz="2600" b="true">
                  <a:solidFill>
                    <a:srgbClr val="000000"/>
                  </a:solidFill>
                  <a:latin typeface="Garet Bold"/>
                  <a:ea typeface="Garet Bold"/>
                  <a:cs typeface="Garet Bold"/>
                  <a:sym typeface="Garet Bold"/>
                </a:rPr>
                <a:t>IV</a:t>
              </a:r>
              <a:r>
                <a:rPr lang="en-US" sz="2600" b="true">
                  <a:solidFill>
                    <a:srgbClr val="000000"/>
                  </a:solidFill>
                  <a:latin typeface="Garet Bold"/>
                  <a:ea typeface="Garet Bold"/>
                  <a:cs typeface="Garet Bold"/>
                  <a:sym typeface="Garet Bold"/>
                </a:rPr>
                <a:t>.Kết luận</a:t>
              </a:r>
            </a:p>
          </p:txBody>
        </p:sp>
      </p:grpSp>
      <p:sp>
        <p:nvSpPr>
          <p:cNvPr name="TextBox 16" id="16"/>
          <p:cNvSpPr txBox="true"/>
          <p:nvPr/>
        </p:nvSpPr>
        <p:spPr>
          <a:xfrm rot="0">
            <a:off x="87568" y="641349"/>
            <a:ext cx="5812916" cy="879477"/>
          </a:xfrm>
          <a:prstGeom prst="rect">
            <a:avLst/>
          </a:prstGeom>
        </p:spPr>
        <p:txBody>
          <a:bodyPr anchor="t" rtlCol="false" tIns="0" lIns="0" bIns="0" rIns="0">
            <a:spAutoFit/>
          </a:bodyPr>
          <a:lstStyle/>
          <a:p>
            <a:pPr algn="ctr">
              <a:lnSpc>
                <a:spcPts val="6500"/>
              </a:lnSpc>
            </a:pPr>
            <a:r>
              <a:rPr lang="en-US" sz="6500">
                <a:solidFill>
                  <a:srgbClr val="FBFDF4"/>
                </a:solidFill>
                <a:latin typeface="Roboto"/>
                <a:ea typeface="Roboto"/>
                <a:cs typeface="Roboto"/>
                <a:sym typeface="Roboto"/>
              </a:rPr>
              <a:t>Nội dung</a:t>
            </a:r>
          </a:p>
        </p:txBody>
      </p:sp>
      <p:sp>
        <p:nvSpPr>
          <p:cNvPr name="AutoShape 17" id="17"/>
          <p:cNvSpPr/>
          <p:nvPr/>
        </p:nvSpPr>
        <p:spPr>
          <a:xfrm flipH="true">
            <a:off x="2395789" y="3654636"/>
            <a:ext cx="0" cy="996028"/>
          </a:xfrm>
          <a:prstGeom prst="line">
            <a:avLst/>
          </a:prstGeom>
          <a:ln cap="flat" w="95250">
            <a:solidFill>
              <a:srgbClr val="000000"/>
            </a:solidFill>
            <a:prstDash val="solid"/>
            <a:headEnd type="none" len="sm" w="sm"/>
            <a:tailEnd type="none" len="sm" w="sm"/>
          </a:ln>
        </p:spPr>
      </p:sp>
      <p:sp>
        <p:nvSpPr>
          <p:cNvPr name="AutoShape 18" id="18"/>
          <p:cNvSpPr/>
          <p:nvPr/>
        </p:nvSpPr>
        <p:spPr>
          <a:xfrm>
            <a:off x="2395789" y="4650664"/>
            <a:ext cx="1829601" cy="0"/>
          </a:xfrm>
          <a:prstGeom prst="line">
            <a:avLst/>
          </a:prstGeom>
          <a:ln cap="flat" w="95250">
            <a:solidFill>
              <a:srgbClr val="000000"/>
            </a:solidFill>
            <a:prstDash val="solid"/>
            <a:headEnd type="none" len="sm" w="sm"/>
            <a:tailEnd type="none" len="sm" w="sm"/>
          </a:ln>
        </p:spPr>
      </p:sp>
      <p:sp>
        <p:nvSpPr>
          <p:cNvPr name="AutoShape 19" id="19"/>
          <p:cNvSpPr/>
          <p:nvPr/>
        </p:nvSpPr>
        <p:spPr>
          <a:xfrm>
            <a:off x="4225389" y="4650664"/>
            <a:ext cx="0" cy="996028"/>
          </a:xfrm>
          <a:prstGeom prst="line">
            <a:avLst/>
          </a:prstGeom>
          <a:ln cap="flat" w="95250">
            <a:solidFill>
              <a:srgbClr val="000000"/>
            </a:solidFill>
            <a:prstDash val="solid"/>
            <a:headEnd type="none" len="sm" w="sm"/>
            <a:tailEnd type="none" len="sm" w="sm"/>
          </a:ln>
        </p:spPr>
      </p:sp>
      <p:sp>
        <p:nvSpPr>
          <p:cNvPr name="AutoShape 20" id="20"/>
          <p:cNvSpPr/>
          <p:nvPr/>
        </p:nvSpPr>
        <p:spPr>
          <a:xfrm>
            <a:off x="4225389" y="5646692"/>
            <a:ext cx="1829601" cy="0"/>
          </a:xfrm>
          <a:prstGeom prst="line">
            <a:avLst/>
          </a:prstGeom>
          <a:ln cap="flat" w="95250">
            <a:solidFill>
              <a:srgbClr val="000000"/>
            </a:solidFill>
            <a:prstDash val="solid"/>
            <a:headEnd type="none" len="sm" w="sm"/>
            <a:tailEnd type="none" len="sm" w="sm"/>
          </a:ln>
        </p:spPr>
      </p:sp>
      <p:sp>
        <p:nvSpPr>
          <p:cNvPr name="AutoShape 21" id="21"/>
          <p:cNvSpPr/>
          <p:nvPr/>
        </p:nvSpPr>
        <p:spPr>
          <a:xfrm>
            <a:off x="6007365" y="5646692"/>
            <a:ext cx="0" cy="996028"/>
          </a:xfrm>
          <a:prstGeom prst="line">
            <a:avLst/>
          </a:prstGeom>
          <a:ln cap="flat" w="95250">
            <a:solidFill>
              <a:srgbClr val="000000"/>
            </a:solidFill>
            <a:prstDash val="solid"/>
            <a:headEnd type="none" len="sm" w="sm"/>
            <a:tailEnd type="none" len="sm" w="sm"/>
          </a:ln>
        </p:spPr>
      </p:sp>
      <p:sp>
        <p:nvSpPr>
          <p:cNvPr name="AutoShape 22" id="22"/>
          <p:cNvSpPr/>
          <p:nvPr/>
        </p:nvSpPr>
        <p:spPr>
          <a:xfrm>
            <a:off x="6007365" y="6595094"/>
            <a:ext cx="1829601" cy="0"/>
          </a:xfrm>
          <a:prstGeom prst="line">
            <a:avLst/>
          </a:prstGeom>
          <a:ln cap="flat" w="95250">
            <a:solidFill>
              <a:srgbClr val="000000"/>
            </a:solidFill>
            <a:prstDash val="solid"/>
            <a:headEnd type="none" len="sm" w="sm"/>
            <a:tailEnd type="none" len="sm" w="sm"/>
          </a:ln>
        </p:spPr>
      </p:sp>
      <p:sp>
        <p:nvSpPr>
          <p:cNvPr name="AutoShape 23" id="23"/>
          <p:cNvSpPr/>
          <p:nvPr/>
        </p:nvSpPr>
        <p:spPr>
          <a:xfrm>
            <a:off x="7836965" y="6595094"/>
            <a:ext cx="0" cy="996028"/>
          </a:xfrm>
          <a:prstGeom prst="line">
            <a:avLst/>
          </a:prstGeom>
          <a:ln cap="flat" w="95250">
            <a:solidFill>
              <a:srgbClr val="000000"/>
            </a:solidFill>
            <a:prstDash val="solid"/>
            <a:headEnd type="none" len="sm" w="sm"/>
            <a:tailEnd type="none" len="sm" w="sm"/>
          </a:ln>
        </p:spPr>
      </p:sp>
      <p:sp>
        <p:nvSpPr>
          <p:cNvPr name="AutoShape 24" id="24"/>
          <p:cNvSpPr/>
          <p:nvPr/>
        </p:nvSpPr>
        <p:spPr>
          <a:xfrm>
            <a:off x="7836965" y="7638747"/>
            <a:ext cx="7640259" cy="0"/>
          </a:xfrm>
          <a:prstGeom prst="line">
            <a:avLst/>
          </a:prstGeom>
          <a:ln cap="flat" w="95250">
            <a:solidFill>
              <a:srgbClr val="000000"/>
            </a:solidFill>
            <a:prstDash val="solid"/>
            <a:headEnd type="none" len="sm" w="sm"/>
            <a:tailEnd type="triangle" len="med" w="lg"/>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4902"/>
              </a:srgbClr>
            </a:solidFill>
          </p:spPr>
        </p:sp>
      </p:grpSp>
      <p:sp>
        <p:nvSpPr>
          <p:cNvPr name="Freeform 5" id="5"/>
          <p:cNvSpPr/>
          <p:nvPr/>
        </p:nvSpPr>
        <p:spPr>
          <a:xfrm flipH="false" flipV="false" rot="0">
            <a:off x="1587765" y="4262840"/>
            <a:ext cx="4476617" cy="4443042"/>
          </a:xfrm>
          <a:custGeom>
            <a:avLst/>
            <a:gdLst/>
            <a:ahLst/>
            <a:cxnLst/>
            <a:rect r="r" b="b" t="t" l="l"/>
            <a:pathLst>
              <a:path h="4443042" w="4476617">
                <a:moveTo>
                  <a:pt x="0" y="0"/>
                </a:moveTo>
                <a:lnTo>
                  <a:pt x="4476617" y="0"/>
                </a:lnTo>
                <a:lnTo>
                  <a:pt x="4476617" y="4443043"/>
                </a:lnTo>
                <a:lnTo>
                  <a:pt x="0" y="4443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1056455" y="3999353"/>
            <a:ext cx="4813372" cy="4819397"/>
          </a:xfrm>
          <a:custGeom>
            <a:avLst/>
            <a:gdLst/>
            <a:ahLst/>
            <a:cxnLst/>
            <a:rect r="r" b="b" t="t" l="l"/>
            <a:pathLst>
              <a:path h="4819397" w="4813372">
                <a:moveTo>
                  <a:pt x="0" y="0"/>
                </a:moveTo>
                <a:lnTo>
                  <a:pt x="4813372" y="0"/>
                </a:lnTo>
                <a:lnTo>
                  <a:pt x="4813372" y="4819397"/>
                </a:lnTo>
                <a:lnTo>
                  <a:pt x="0" y="48193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805457" y="594718"/>
            <a:ext cx="6041380" cy="793105"/>
          </a:xfrm>
          <a:prstGeom prst="rect">
            <a:avLst/>
          </a:prstGeom>
        </p:spPr>
        <p:txBody>
          <a:bodyPr anchor="t" rtlCol="false" tIns="0" lIns="0" bIns="0" rIns="0">
            <a:spAutoFit/>
          </a:bodyPr>
          <a:lstStyle/>
          <a:p>
            <a:pPr algn="l">
              <a:lnSpc>
                <a:spcPts val="5937"/>
              </a:lnSpc>
            </a:pPr>
            <a:r>
              <a:rPr lang="en-US" sz="4750" b="true">
                <a:solidFill>
                  <a:srgbClr val="000000"/>
                </a:solidFill>
                <a:latin typeface="Arimo Bold"/>
                <a:ea typeface="Arimo Bold"/>
                <a:cs typeface="Arimo Bold"/>
                <a:sym typeface="Arimo Bold"/>
              </a:rPr>
              <a:t>Lý do chọn đề tài</a:t>
            </a:r>
          </a:p>
        </p:txBody>
      </p:sp>
      <p:sp>
        <p:nvSpPr>
          <p:cNvPr name="TextBox 8" id="8"/>
          <p:cNvSpPr txBox="true"/>
          <p:nvPr/>
        </p:nvSpPr>
        <p:spPr>
          <a:xfrm rot="0">
            <a:off x="805457" y="1900429"/>
            <a:ext cx="3020616" cy="396628"/>
          </a:xfrm>
          <a:prstGeom prst="rect">
            <a:avLst/>
          </a:prstGeom>
        </p:spPr>
        <p:txBody>
          <a:bodyPr anchor="t" rtlCol="false" tIns="0" lIns="0" bIns="0" rIns="0">
            <a:spAutoFit/>
          </a:bodyPr>
          <a:lstStyle/>
          <a:p>
            <a:pPr algn="l">
              <a:lnSpc>
                <a:spcPts val="2937"/>
              </a:lnSpc>
            </a:pPr>
            <a:r>
              <a:rPr lang="en-US" sz="2375" b="true">
                <a:solidFill>
                  <a:srgbClr val="000000"/>
                </a:solidFill>
                <a:latin typeface="Arimo Bold"/>
                <a:ea typeface="Arimo Bold"/>
                <a:cs typeface="Arimo Bold"/>
                <a:sym typeface="Arimo Bold"/>
              </a:rPr>
              <a:t>Nhu cầu cấp thiết</a:t>
            </a:r>
          </a:p>
        </p:txBody>
      </p:sp>
      <p:sp>
        <p:nvSpPr>
          <p:cNvPr name="TextBox 9" id="9"/>
          <p:cNvSpPr txBox="true"/>
          <p:nvPr/>
        </p:nvSpPr>
        <p:spPr>
          <a:xfrm rot="0">
            <a:off x="805457" y="2818997"/>
            <a:ext cx="8057852" cy="1180356"/>
          </a:xfrm>
          <a:prstGeom prst="rect">
            <a:avLst/>
          </a:prstGeom>
        </p:spPr>
        <p:txBody>
          <a:bodyPr anchor="t" rtlCol="false" tIns="0" lIns="0" bIns="0" rIns="0">
            <a:spAutoFit/>
          </a:bodyPr>
          <a:lstStyle/>
          <a:p>
            <a:pPr algn="l">
              <a:lnSpc>
                <a:spcPts val="2874"/>
              </a:lnSpc>
            </a:pPr>
            <a:r>
              <a:rPr lang="en-US" sz="1750">
                <a:solidFill>
                  <a:srgbClr val="272525"/>
                </a:solidFill>
                <a:latin typeface="Inter"/>
                <a:ea typeface="Inter"/>
                <a:cs typeface="Inter"/>
                <a:sym typeface="Inter"/>
              </a:rPr>
              <a:t>Số lượng sinh viên tốt nghiệp mỗi năm tăng cao, tạo áp lực lớn cho thị trường lao động. Ứng viên tìm kiếm việc làm một cách hiệu quả là điều cần thiết.</a:t>
            </a:r>
          </a:p>
        </p:txBody>
      </p:sp>
      <p:sp>
        <p:nvSpPr>
          <p:cNvPr name="TextBox 10" id="10"/>
          <p:cNvSpPr txBox="true"/>
          <p:nvPr/>
        </p:nvSpPr>
        <p:spPr>
          <a:xfrm rot="0">
            <a:off x="9434215" y="1900429"/>
            <a:ext cx="3852119" cy="396628"/>
          </a:xfrm>
          <a:prstGeom prst="rect">
            <a:avLst/>
          </a:prstGeom>
        </p:spPr>
        <p:txBody>
          <a:bodyPr anchor="t" rtlCol="false" tIns="0" lIns="0" bIns="0" rIns="0">
            <a:spAutoFit/>
          </a:bodyPr>
          <a:lstStyle/>
          <a:p>
            <a:pPr algn="l">
              <a:lnSpc>
                <a:spcPts val="2937"/>
              </a:lnSpc>
            </a:pPr>
            <a:r>
              <a:rPr lang="en-US" sz="2375" b="true">
                <a:solidFill>
                  <a:srgbClr val="000000"/>
                </a:solidFill>
                <a:latin typeface="Arimo Bold"/>
                <a:ea typeface="Arimo Bold"/>
                <a:cs typeface="Arimo Bold"/>
                <a:sym typeface="Arimo Bold"/>
              </a:rPr>
              <a:t>Khó khăn của doanh nghiệp</a:t>
            </a:r>
          </a:p>
        </p:txBody>
      </p:sp>
      <p:sp>
        <p:nvSpPr>
          <p:cNvPr name="TextBox 11" id="11"/>
          <p:cNvSpPr txBox="true"/>
          <p:nvPr/>
        </p:nvSpPr>
        <p:spPr>
          <a:xfrm rot="0">
            <a:off x="9434215" y="3003023"/>
            <a:ext cx="8057852" cy="812304"/>
          </a:xfrm>
          <a:prstGeom prst="rect">
            <a:avLst/>
          </a:prstGeom>
        </p:spPr>
        <p:txBody>
          <a:bodyPr anchor="t" rtlCol="false" tIns="0" lIns="0" bIns="0" rIns="0">
            <a:spAutoFit/>
          </a:bodyPr>
          <a:lstStyle/>
          <a:p>
            <a:pPr algn="l">
              <a:lnSpc>
                <a:spcPts val="2874"/>
              </a:lnSpc>
            </a:pPr>
            <a:r>
              <a:rPr lang="en-US" sz="1750">
                <a:solidFill>
                  <a:srgbClr val="272525"/>
                </a:solidFill>
                <a:latin typeface="Inter"/>
                <a:ea typeface="Inter"/>
                <a:cs typeface="Inter"/>
                <a:sym typeface="Inter"/>
              </a:rPr>
              <a:t>Doanh nghiệp gặp khó khăn trong việc tìm kiếm nhân sự phù hợp, đặc biệt là trong các lĩnh vực như công nghệ thông tin, marketing và tài chính.</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4902"/>
              </a:srgbClr>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5"/>
            <a:stretch>
              <a:fillRect l="0" t="0" r="0" b="0"/>
            </a:stretch>
          </a:blipFill>
        </p:spPr>
      </p:sp>
      <p:sp>
        <p:nvSpPr>
          <p:cNvPr name="TextBox 7" id="7"/>
          <p:cNvSpPr txBox="true"/>
          <p:nvPr/>
        </p:nvSpPr>
        <p:spPr>
          <a:xfrm rot="0">
            <a:off x="1044626" y="496863"/>
            <a:ext cx="7563445" cy="997000"/>
          </a:xfrm>
          <a:prstGeom prst="rect">
            <a:avLst/>
          </a:prstGeom>
        </p:spPr>
        <p:txBody>
          <a:bodyPr anchor="t" rtlCol="false" tIns="0" lIns="0" bIns="0" rIns="0">
            <a:spAutoFit/>
          </a:bodyPr>
          <a:lstStyle/>
          <a:p>
            <a:pPr algn="l">
              <a:lnSpc>
                <a:spcPts val="7312"/>
              </a:lnSpc>
            </a:pPr>
            <a:r>
              <a:rPr lang="en-US" sz="5812" b="true">
                <a:solidFill>
                  <a:srgbClr val="000000"/>
                </a:solidFill>
                <a:latin typeface="Arimo Bold"/>
                <a:ea typeface="Arimo Bold"/>
                <a:cs typeface="Arimo Bold"/>
                <a:sym typeface="Arimo Bold"/>
              </a:rPr>
              <a:t>Giới thiệu Spring Boot</a:t>
            </a:r>
          </a:p>
        </p:txBody>
      </p:sp>
      <p:grpSp>
        <p:nvGrpSpPr>
          <p:cNvPr name="Group 8" id="8"/>
          <p:cNvGrpSpPr/>
          <p:nvPr/>
        </p:nvGrpSpPr>
        <p:grpSpPr>
          <a:xfrm rot="0">
            <a:off x="987475" y="2992487"/>
            <a:ext cx="647402" cy="647402"/>
            <a:chOff x="0" y="0"/>
            <a:chExt cx="863203" cy="863203"/>
          </a:xfrm>
        </p:grpSpPr>
        <p:sp>
          <p:nvSpPr>
            <p:cNvPr name="Freeform 9" id="9"/>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CCEEFF"/>
            </a:solidFill>
          </p:spPr>
        </p:sp>
        <p:sp>
          <p:nvSpPr>
            <p:cNvPr name="Freeform 10" id="10"/>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B2D4E5"/>
            </a:solidFill>
          </p:spPr>
        </p:sp>
      </p:grpSp>
      <p:sp>
        <p:nvSpPr>
          <p:cNvPr name="TextBox 11" id="11"/>
          <p:cNvSpPr txBox="true"/>
          <p:nvPr/>
        </p:nvSpPr>
        <p:spPr>
          <a:xfrm rot="0">
            <a:off x="1215629" y="3130898"/>
            <a:ext cx="191095" cy="408534"/>
          </a:xfrm>
          <a:prstGeom prst="rect">
            <a:avLst/>
          </a:prstGeom>
        </p:spPr>
        <p:txBody>
          <a:bodyPr anchor="t" rtlCol="false" tIns="0" lIns="0" bIns="0" rIns="0">
            <a:spAutoFit/>
          </a:bodyPr>
          <a:lstStyle/>
          <a:p>
            <a:pPr algn="ctr">
              <a:lnSpc>
                <a:spcPts val="3500"/>
              </a:lnSpc>
            </a:pPr>
            <a:r>
              <a:rPr lang="en-US" sz="3500" b="true">
                <a:solidFill>
                  <a:srgbClr val="272525"/>
                </a:solidFill>
                <a:latin typeface="Arimo Bold"/>
                <a:ea typeface="Arimo Bold"/>
                <a:cs typeface="Arimo Bold"/>
                <a:sym typeface="Arimo Bold"/>
              </a:rPr>
              <a:t>1</a:t>
            </a:r>
          </a:p>
        </p:txBody>
      </p:sp>
      <p:sp>
        <p:nvSpPr>
          <p:cNvPr name="TextBox 12" id="12"/>
          <p:cNvSpPr txBox="true"/>
          <p:nvPr/>
        </p:nvSpPr>
        <p:spPr>
          <a:xfrm rot="0">
            <a:off x="1913632" y="2968675"/>
            <a:ext cx="3659684" cy="493662"/>
          </a:xfrm>
          <a:prstGeom prst="rect">
            <a:avLst/>
          </a:prstGeom>
        </p:spPr>
        <p:txBody>
          <a:bodyPr anchor="t" rtlCol="false" tIns="0" lIns="0" bIns="0" rIns="0">
            <a:spAutoFit/>
          </a:bodyPr>
          <a:lstStyle/>
          <a:p>
            <a:pPr algn="l">
              <a:lnSpc>
                <a:spcPts val="3625"/>
              </a:lnSpc>
            </a:pPr>
            <a:r>
              <a:rPr lang="en-US" sz="2874" b="true">
                <a:solidFill>
                  <a:srgbClr val="272525"/>
                </a:solidFill>
                <a:latin typeface="Arimo Bold"/>
                <a:ea typeface="Arimo Bold"/>
                <a:cs typeface="Arimo Bold"/>
                <a:sym typeface="Arimo Bold"/>
              </a:rPr>
              <a:t>Cấu hình tự động</a:t>
            </a:r>
          </a:p>
        </p:txBody>
      </p:sp>
      <p:sp>
        <p:nvSpPr>
          <p:cNvPr name="TextBox 13" id="13"/>
          <p:cNvSpPr txBox="true"/>
          <p:nvPr/>
        </p:nvSpPr>
        <p:spPr>
          <a:xfrm rot="0">
            <a:off x="1913632" y="3546722"/>
            <a:ext cx="3659684" cy="2353866"/>
          </a:xfrm>
          <a:prstGeom prst="rect">
            <a:avLst/>
          </a:prstGeom>
        </p:spPr>
        <p:txBody>
          <a:bodyPr anchor="t" rtlCol="false" tIns="0" lIns="0" bIns="0" rIns="0">
            <a:spAutoFit/>
          </a:bodyPr>
          <a:lstStyle/>
          <a:p>
            <a:pPr algn="l">
              <a:lnSpc>
                <a:spcPts val="3562"/>
              </a:lnSpc>
            </a:pPr>
            <a:r>
              <a:rPr lang="en-US" sz="2187">
                <a:solidFill>
                  <a:srgbClr val="272525"/>
                </a:solidFill>
                <a:latin typeface="Inter"/>
                <a:ea typeface="Inter"/>
                <a:cs typeface="Inter"/>
                <a:sym typeface="Inter"/>
              </a:rPr>
              <a:t>Spring Boot tự động thiết lập các cấu hình cần thiết dựa trên thư viện có trong classpath, giảm bớt sự phức tạp.</a:t>
            </a:r>
          </a:p>
        </p:txBody>
      </p:sp>
      <p:grpSp>
        <p:nvGrpSpPr>
          <p:cNvPr name="Group 14" id="14"/>
          <p:cNvGrpSpPr/>
          <p:nvPr/>
        </p:nvGrpSpPr>
        <p:grpSpPr>
          <a:xfrm rot="0">
            <a:off x="5852071" y="2992487"/>
            <a:ext cx="647403" cy="647402"/>
            <a:chOff x="0" y="0"/>
            <a:chExt cx="863203" cy="863203"/>
          </a:xfrm>
        </p:grpSpPr>
        <p:sp>
          <p:nvSpPr>
            <p:cNvPr name="Freeform 15" id="15"/>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CCEEFF"/>
            </a:solidFill>
          </p:spPr>
        </p:sp>
        <p:sp>
          <p:nvSpPr>
            <p:cNvPr name="Freeform 16" id="16"/>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B2D4E5"/>
            </a:solidFill>
          </p:spPr>
        </p:sp>
      </p:grpSp>
      <p:sp>
        <p:nvSpPr>
          <p:cNvPr name="TextBox 17" id="17"/>
          <p:cNvSpPr txBox="true"/>
          <p:nvPr/>
        </p:nvSpPr>
        <p:spPr>
          <a:xfrm rot="0">
            <a:off x="6049119" y="3130898"/>
            <a:ext cx="253156" cy="408534"/>
          </a:xfrm>
          <a:prstGeom prst="rect">
            <a:avLst/>
          </a:prstGeom>
        </p:spPr>
        <p:txBody>
          <a:bodyPr anchor="t" rtlCol="false" tIns="0" lIns="0" bIns="0" rIns="0">
            <a:spAutoFit/>
          </a:bodyPr>
          <a:lstStyle/>
          <a:p>
            <a:pPr algn="ctr">
              <a:lnSpc>
                <a:spcPts val="3500"/>
              </a:lnSpc>
            </a:pPr>
            <a:r>
              <a:rPr lang="en-US" sz="3500" b="true">
                <a:solidFill>
                  <a:srgbClr val="272525"/>
                </a:solidFill>
                <a:latin typeface="Arimo Bold"/>
                <a:ea typeface="Arimo Bold"/>
                <a:cs typeface="Arimo Bold"/>
                <a:sym typeface="Arimo Bold"/>
              </a:rPr>
              <a:t>2</a:t>
            </a:r>
          </a:p>
        </p:txBody>
      </p:sp>
      <p:sp>
        <p:nvSpPr>
          <p:cNvPr name="TextBox 18" id="18"/>
          <p:cNvSpPr txBox="true"/>
          <p:nvPr/>
        </p:nvSpPr>
        <p:spPr>
          <a:xfrm rot="0">
            <a:off x="6778229" y="2968675"/>
            <a:ext cx="3659684" cy="958751"/>
          </a:xfrm>
          <a:prstGeom prst="rect">
            <a:avLst/>
          </a:prstGeom>
        </p:spPr>
        <p:txBody>
          <a:bodyPr anchor="t" rtlCol="false" tIns="0" lIns="0" bIns="0" rIns="0">
            <a:spAutoFit/>
          </a:bodyPr>
          <a:lstStyle/>
          <a:p>
            <a:pPr algn="l">
              <a:lnSpc>
                <a:spcPts val="3625"/>
              </a:lnSpc>
            </a:pPr>
            <a:r>
              <a:rPr lang="en-US" sz="2874" b="true">
                <a:solidFill>
                  <a:srgbClr val="272525"/>
                </a:solidFill>
                <a:latin typeface="Arimo Bold"/>
                <a:ea typeface="Arimo Bold"/>
                <a:cs typeface="Arimo Bold"/>
                <a:sym typeface="Arimo Bold"/>
              </a:rPr>
              <a:t>Starter Dependencies</a:t>
            </a:r>
          </a:p>
        </p:txBody>
      </p:sp>
      <p:sp>
        <p:nvSpPr>
          <p:cNvPr name="TextBox 19" id="19"/>
          <p:cNvSpPr txBox="true"/>
          <p:nvPr/>
        </p:nvSpPr>
        <p:spPr>
          <a:xfrm rot="0">
            <a:off x="6778229" y="4011811"/>
            <a:ext cx="3659684" cy="2353866"/>
          </a:xfrm>
          <a:prstGeom prst="rect">
            <a:avLst/>
          </a:prstGeom>
        </p:spPr>
        <p:txBody>
          <a:bodyPr anchor="t" rtlCol="false" tIns="0" lIns="0" bIns="0" rIns="0">
            <a:spAutoFit/>
          </a:bodyPr>
          <a:lstStyle/>
          <a:p>
            <a:pPr algn="l">
              <a:lnSpc>
                <a:spcPts val="3562"/>
              </a:lnSpc>
            </a:pPr>
            <a:r>
              <a:rPr lang="en-US" sz="2187">
                <a:solidFill>
                  <a:srgbClr val="272525"/>
                </a:solidFill>
                <a:latin typeface="Inter"/>
                <a:ea typeface="Inter"/>
                <a:cs typeface="Inter"/>
                <a:sym typeface="Inter"/>
              </a:rPr>
              <a:t>Cung cấp các dependency "starter" tích hợp sẵn, giúp dễ dàng tích hợp các tính năng phổ biến như web, JPA, hay security.</a:t>
            </a:r>
          </a:p>
        </p:txBody>
      </p:sp>
      <p:grpSp>
        <p:nvGrpSpPr>
          <p:cNvPr name="Group 20" id="20"/>
          <p:cNvGrpSpPr/>
          <p:nvPr/>
        </p:nvGrpSpPr>
        <p:grpSpPr>
          <a:xfrm rot="0">
            <a:off x="987475" y="6963370"/>
            <a:ext cx="647402" cy="647402"/>
            <a:chOff x="0" y="0"/>
            <a:chExt cx="863203" cy="863203"/>
          </a:xfrm>
        </p:grpSpPr>
        <p:sp>
          <p:nvSpPr>
            <p:cNvPr name="Freeform 21" id="21"/>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CCEEFF"/>
            </a:solidFill>
          </p:spPr>
        </p:sp>
        <p:sp>
          <p:nvSpPr>
            <p:cNvPr name="Freeform 22" id="22"/>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B2D4E5"/>
            </a:solidFill>
          </p:spPr>
        </p:sp>
      </p:grpSp>
      <p:sp>
        <p:nvSpPr>
          <p:cNvPr name="TextBox 23" id="23"/>
          <p:cNvSpPr txBox="true"/>
          <p:nvPr/>
        </p:nvSpPr>
        <p:spPr>
          <a:xfrm rot="0">
            <a:off x="1184821" y="7101780"/>
            <a:ext cx="252710" cy="408534"/>
          </a:xfrm>
          <a:prstGeom prst="rect">
            <a:avLst/>
          </a:prstGeom>
        </p:spPr>
        <p:txBody>
          <a:bodyPr anchor="t" rtlCol="false" tIns="0" lIns="0" bIns="0" rIns="0">
            <a:spAutoFit/>
          </a:bodyPr>
          <a:lstStyle/>
          <a:p>
            <a:pPr algn="ctr">
              <a:lnSpc>
                <a:spcPts val="3500"/>
              </a:lnSpc>
            </a:pPr>
            <a:r>
              <a:rPr lang="en-US" sz="3500" b="true">
                <a:solidFill>
                  <a:srgbClr val="272525"/>
                </a:solidFill>
                <a:latin typeface="Arimo Bold"/>
                <a:ea typeface="Arimo Bold"/>
                <a:cs typeface="Arimo Bold"/>
                <a:sym typeface="Arimo Bold"/>
              </a:rPr>
              <a:t>3</a:t>
            </a:r>
          </a:p>
        </p:txBody>
      </p:sp>
      <p:sp>
        <p:nvSpPr>
          <p:cNvPr name="TextBox 24" id="24"/>
          <p:cNvSpPr txBox="true"/>
          <p:nvPr/>
        </p:nvSpPr>
        <p:spPr>
          <a:xfrm rot="0">
            <a:off x="1913632" y="6939557"/>
            <a:ext cx="3721299" cy="493663"/>
          </a:xfrm>
          <a:prstGeom prst="rect">
            <a:avLst/>
          </a:prstGeom>
        </p:spPr>
        <p:txBody>
          <a:bodyPr anchor="t" rtlCol="false" tIns="0" lIns="0" bIns="0" rIns="0">
            <a:spAutoFit/>
          </a:bodyPr>
          <a:lstStyle/>
          <a:p>
            <a:pPr algn="l">
              <a:lnSpc>
                <a:spcPts val="3625"/>
              </a:lnSpc>
            </a:pPr>
            <a:r>
              <a:rPr lang="en-US" sz="2874" b="true">
                <a:solidFill>
                  <a:srgbClr val="272525"/>
                </a:solidFill>
                <a:latin typeface="Arimo Bold"/>
                <a:ea typeface="Arimo Bold"/>
                <a:cs typeface="Arimo Bold"/>
                <a:sym typeface="Arimo Bold"/>
              </a:rPr>
              <a:t>Embedded Server</a:t>
            </a:r>
          </a:p>
        </p:txBody>
      </p:sp>
      <p:sp>
        <p:nvSpPr>
          <p:cNvPr name="TextBox 25" id="25"/>
          <p:cNvSpPr txBox="true"/>
          <p:nvPr/>
        </p:nvSpPr>
        <p:spPr>
          <a:xfrm rot="0">
            <a:off x="1913632" y="7517606"/>
            <a:ext cx="8524131" cy="1446610"/>
          </a:xfrm>
          <a:prstGeom prst="rect">
            <a:avLst/>
          </a:prstGeom>
        </p:spPr>
        <p:txBody>
          <a:bodyPr anchor="t" rtlCol="false" tIns="0" lIns="0" bIns="0" rIns="0">
            <a:spAutoFit/>
          </a:bodyPr>
          <a:lstStyle/>
          <a:p>
            <a:pPr algn="l">
              <a:lnSpc>
                <a:spcPts val="3562"/>
              </a:lnSpc>
            </a:pPr>
            <a:r>
              <a:rPr lang="en-US" sz="2187">
                <a:solidFill>
                  <a:srgbClr val="272525"/>
                </a:solidFill>
                <a:latin typeface="Inter"/>
                <a:ea typeface="Inter"/>
                <a:cs typeface="Inter"/>
                <a:sym typeface="Inter"/>
              </a:rPr>
              <a:t>Tích hợp sẵn máy chủ ứng dụng như Tomcat, Jetty, hoặc Undertow, giúp triển khai mà không cần thêm máy chủ bên ngoài.</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41449"/>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4902"/>
              </a:srgbClr>
            </a:solidFill>
          </p:spPr>
        </p:sp>
      </p:grpSp>
      <p:sp>
        <p:nvSpPr>
          <p:cNvPr name="Freeform 5" id="5" descr="preencoded.png"/>
          <p:cNvSpPr/>
          <p:nvPr/>
        </p:nvSpPr>
        <p:spPr>
          <a:xfrm flipH="false" flipV="false" rot="0">
            <a:off x="0" y="0"/>
            <a:ext cx="18288000" cy="3544044"/>
          </a:xfrm>
          <a:custGeom>
            <a:avLst/>
            <a:gdLst/>
            <a:ahLst/>
            <a:cxnLst/>
            <a:rect r="r" b="b" t="t" l="l"/>
            <a:pathLst>
              <a:path h="3544044" w="18288000">
                <a:moveTo>
                  <a:pt x="0" y="0"/>
                </a:moveTo>
                <a:lnTo>
                  <a:pt x="18288000" y="0"/>
                </a:lnTo>
                <a:lnTo>
                  <a:pt x="18288000" y="3544044"/>
                </a:lnTo>
                <a:lnTo>
                  <a:pt x="0" y="3544044"/>
                </a:lnTo>
                <a:lnTo>
                  <a:pt x="0" y="0"/>
                </a:lnTo>
                <a:close/>
              </a:path>
            </a:pathLst>
          </a:custGeom>
          <a:blipFill>
            <a:blip r:embed="rId4"/>
            <a:stretch>
              <a:fillRect l="-10" t="0" r="-10" b="0"/>
            </a:stretch>
          </a:blipFill>
        </p:spPr>
      </p:sp>
      <p:sp>
        <p:nvSpPr>
          <p:cNvPr name="TextBox 6" id="6"/>
          <p:cNvSpPr txBox="true"/>
          <p:nvPr/>
        </p:nvSpPr>
        <p:spPr>
          <a:xfrm rot="0">
            <a:off x="1285280" y="3931765"/>
            <a:ext cx="8435579" cy="997000"/>
          </a:xfrm>
          <a:prstGeom prst="rect">
            <a:avLst/>
          </a:prstGeom>
        </p:spPr>
        <p:txBody>
          <a:bodyPr anchor="t" rtlCol="false" tIns="0" lIns="0" bIns="0" rIns="0">
            <a:spAutoFit/>
          </a:bodyPr>
          <a:lstStyle/>
          <a:p>
            <a:pPr algn="l">
              <a:lnSpc>
                <a:spcPts val="7312"/>
              </a:lnSpc>
            </a:pPr>
            <a:r>
              <a:rPr lang="en-US" sz="5812" b="true">
                <a:solidFill>
                  <a:srgbClr val="000000"/>
                </a:solidFill>
                <a:latin typeface="Arimo Bold"/>
                <a:ea typeface="Arimo Bold"/>
                <a:cs typeface="Arimo Bold"/>
                <a:sym typeface="Arimo Bold"/>
              </a:rPr>
              <a:t>Ưu điểm của Spring Boot</a:t>
            </a:r>
          </a:p>
        </p:txBody>
      </p:sp>
      <p:grpSp>
        <p:nvGrpSpPr>
          <p:cNvPr name="Group 7" id="7"/>
          <p:cNvGrpSpPr/>
          <p:nvPr/>
        </p:nvGrpSpPr>
        <p:grpSpPr>
          <a:xfrm rot="0">
            <a:off x="987475" y="5882373"/>
            <a:ext cx="5254973" cy="3233498"/>
            <a:chOff x="0" y="0"/>
            <a:chExt cx="7006630" cy="4311331"/>
          </a:xfrm>
        </p:grpSpPr>
        <p:sp>
          <p:nvSpPr>
            <p:cNvPr name="Freeform 8" id="8"/>
            <p:cNvSpPr/>
            <p:nvPr/>
          </p:nvSpPr>
          <p:spPr>
            <a:xfrm flipH="false" flipV="false" rot="0">
              <a:off x="6350" y="6742"/>
              <a:ext cx="6993890" cy="4297863"/>
            </a:xfrm>
            <a:custGeom>
              <a:avLst/>
              <a:gdLst/>
              <a:ahLst/>
              <a:cxnLst/>
              <a:rect r="r" b="b" t="t" l="l"/>
              <a:pathLst>
                <a:path h="4297863" w="6993890">
                  <a:moveTo>
                    <a:pt x="0" y="168560"/>
                  </a:moveTo>
                  <a:cubicBezTo>
                    <a:pt x="0" y="75515"/>
                    <a:pt x="71247" y="0"/>
                    <a:pt x="159004" y="0"/>
                  </a:cubicBezTo>
                  <a:lnTo>
                    <a:pt x="6834886" y="0"/>
                  </a:lnTo>
                  <a:cubicBezTo>
                    <a:pt x="6922770" y="0"/>
                    <a:pt x="6993890" y="75515"/>
                    <a:pt x="6993890" y="168560"/>
                  </a:cubicBezTo>
                  <a:lnTo>
                    <a:pt x="6993890" y="4129304"/>
                  </a:lnTo>
                  <a:cubicBezTo>
                    <a:pt x="6993890" y="4222484"/>
                    <a:pt x="6922643" y="4297863"/>
                    <a:pt x="6834886" y="4297863"/>
                  </a:cubicBezTo>
                  <a:lnTo>
                    <a:pt x="159004" y="4297863"/>
                  </a:lnTo>
                  <a:cubicBezTo>
                    <a:pt x="71247" y="4297863"/>
                    <a:pt x="0" y="4222349"/>
                    <a:pt x="0" y="4129304"/>
                  </a:cubicBezTo>
                  <a:close/>
                </a:path>
              </a:pathLst>
            </a:custGeom>
            <a:solidFill>
              <a:srgbClr val="CCEEFF"/>
            </a:solidFill>
          </p:spPr>
        </p:sp>
        <p:sp>
          <p:nvSpPr>
            <p:cNvPr name="Freeform 9" id="9"/>
            <p:cNvSpPr/>
            <p:nvPr/>
          </p:nvSpPr>
          <p:spPr>
            <a:xfrm flipH="false" flipV="false" rot="0">
              <a:off x="0" y="0"/>
              <a:ext cx="7006590" cy="4311347"/>
            </a:xfrm>
            <a:custGeom>
              <a:avLst/>
              <a:gdLst/>
              <a:ahLst/>
              <a:cxnLst/>
              <a:rect r="r" b="b" t="t" l="l"/>
              <a:pathLst>
                <a:path h="4311347" w="7006590">
                  <a:moveTo>
                    <a:pt x="0" y="175302"/>
                  </a:moveTo>
                  <a:cubicBezTo>
                    <a:pt x="0" y="78481"/>
                    <a:pt x="74041" y="0"/>
                    <a:pt x="165354" y="0"/>
                  </a:cubicBezTo>
                  <a:lnTo>
                    <a:pt x="6841236" y="0"/>
                  </a:lnTo>
                  <a:lnTo>
                    <a:pt x="6841236" y="6742"/>
                  </a:lnTo>
                  <a:lnTo>
                    <a:pt x="6841236" y="0"/>
                  </a:lnTo>
                  <a:cubicBezTo>
                    <a:pt x="6932549" y="0"/>
                    <a:pt x="7006590" y="78481"/>
                    <a:pt x="7006590" y="175302"/>
                  </a:cubicBezTo>
                  <a:lnTo>
                    <a:pt x="7000240" y="175302"/>
                  </a:lnTo>
                  <a:lnTo>
                    <a:pt x="7006590" y="175302"/>
                  </a:lnTo>
                  <a:lnTo>
                    <a:pt x="7006590" y="4136046"/>
                  </a:lnTo>
                  <a:lnTo>
                    <a:pt x="7000240" y="4136046"/>
                  </a:lnTo>
                  <a:lnTo>
                    <a:pt x="7006590" y="4136046"/>
                  </a:lnTo>
                  <a:cubicBezTo>
                    <a:pt x="7006590" y="4232866"/>
                    <a:pt x="6932549" y="4311347"/>
                    <a:pt x="6841236" y="4311347"/>
                  </a:cubicBezTo>
                  <a:lnTo>
                    <a:pt x="6841236" y="4304605"/>
                  </a:lnTo>
                  <a:lnTo>
                    <a:pt x="6841236" y="4311347"/>
                  </a:lnTo>
                  <a:lnTo>
                    <a:pt x="165354" y="4311347"/>
                  </a:lnTo>
                  <a:lnTo>
                    <a:pt x="165354" y="4304605"/>
                  </a:lnTo>
                  <a:lnTo>
                    <a:pt x="165354" y="4311347"/>
                  </a:lnTo>
                  <a:cubicBezTo>
                    <a:pt x="74041" y="4311347"/>
                    <a:pt x="0" y="4232866"/>
                    <a:pt x="0" y="4136046"/>
                  </a:cubicBezTo>
                  <a:lnTo>
                    <a:pt x="0" y="175302"/>
                  </a:lnTo>
                  <a:lnTo>
                    <a:pt x="6350" y="175302"/>
                  </a:lnTo>
                  <a:lnTo>
                    <a:pt x="0" y="175302"/>
                  </a:lnTo>
                  <a:moveTo>
                    <a:pt x="12700" y="175302"/>
                  </a:moveTo>
                  <a:lnTo>
                    <a:pt x="12700" y="4136046"/>
                  </a:lnTo>
                  <a:lnTo>
                    <a:pt x="6350" y="4136046"/>
                  </a:lnTo>
                  <a:lnTo>
                    <a:pt x="12700" y="4136046"/>
                  </a:lnTo>
                  <a:cubicBezTo>
                    <a:pt x="12700" y="4225450"/>
                    <a:pt x="81026" y="4297863"/>
                    <a:pt x="165354" y="4297863"/>
                  </a:cubicBezTo>
                  <a:lnTo>
                    <a:pt x="6841236" y="4297863"/>
                  </a:lnTo>
                  <a:cubicBezTo>
                    <a:pt x="6925564" y="4297863"/>
                    <a:pt x="6993890" y="4225450"/>
                    <a:pt x="6993890" y="4136046"/>
                  </a:cubicBezTo>
                  <a:lnTo>
                    <a:pt x="6993890" y="175302"/>
                  </a:lnTo>
                  <a:cubicBezTo>
                    <a:pt x="6993890" y="85898"/>
                    <a:pt x="6925564" y="13485"/>
                    <a:pt x="6841236" y="13485"/>
                  </a:cubicBezTo>
                  <a:lnTo>
                    <a:pt x="165354" y="13485"/>
                  </a:lnTo>
                  <a:lnTo>
                    <a:pt x="165354" y="6742"/>
                  </a:lnTo>
                  <a:lnTo>
                    <a:pt x="165354" y="13485"/>
                  </a:lnTo>
                  <a:cubicBezTo>
                    <a:pt x="81026" y="13485"/>
                    <a:pt x="12700" y="85898"/>
                    <a:pt x="12700" y="175302"/>
                  </a:cubicBezTo>
                  <a:close/>
                </a:path>
              </a:pathLst>
            </a:custGeom>
            <a:solidFill>
              <a:srgbClr val="B2D4E5"/>
            </a:solidFill>
          </p:spPr>
        </p:sp>
      </p:grpSp>
      <p:sp>
        <p:nvSpPr>
          <p:cNvPr name="TextBox 10" id="10"/>
          <p:cNvSpPr txBox="true"/>
          <p:nvPr/>
        </p:nvSpPr>
        <p:spPr>
          <a:xfrm rot="0">
            <a:off x="1285280" y="6339780"/>
            <a:ext cx="3721299" cy="493663"/>
          </a:xfrm>
          <a:prstGeom prst="rect">
            <a:avLst/>
          </a:prstGeom>
        </p:spPr>
        <p:txBody>
          <a:bodyPr anchor="t" rtlCol="false" tIns="0" lIns="0" bIns="0" rIns="0">
            <a:spAutoFit/>
          </a:bodyPr>
          <a:lstStyle/>
          <a:p>
            <a:pPr algn="l">
              <a:lnSpc>
                <a:spcPts val="3625"/>
              </a:lnSpc>
            </a:pPr>
            <a:r>
              <a:rPr lang="en-US" sz="2874" b="true">
                <a:solidFill>
                  <a:srgbClr val="272525"/>
                </a:solidFill>
                <a:latin typeface="Arimo Bold"/>
                <a:ea typeface="Arimo Bold"/>
                <a:cs typeface="Arimo Bold"/>
                <a:sym typeface="Arimo Bold"/>
              </a:rPr>
              <a:t>Dễ dàng bắt đầu</a:t>
            </a:r>
          </a:p>
        </p:txBody>
      </p:sp>
      <p:sp>
        <p:nvSpPr>
          <p:cNvPr name="TextBox 11" id="11"/>
          <p:cNvSpPr txBox="true"/>
          <p:nvPr/>
        </p:nvSpPr>
        <p:spPr>
          <a:xfrm rot="0">
            <a:off x="1285280" y="6917829"/>
            <a:ext cx="4659362" cy="1446610"/>
          </a:xfrm>
          <a:prstGeom prst="rect">
            <a:avLst/>
          </a:prstGeom>
        </p:spPr>
        <p:txBody>
          <a:bodyPr anchor="t" rtlCol="false" tIns="0" lIns="0" bIns="0" rIns="0">
            <a:spAutoFit/>
          </a:bodyPr>
          <a:lstStyle/>
          <a:p>
            <a:pPr algn="l">
              <a:lnSpc>
                <a:spcPts val="3562"/>
              </a:lnSpc>
            </a:pPr>
            <a:r>
              <a:rPr lang="en-US" sz="2187">
                <a:solidFill>
                  <a:srgbClr val="272525"/>
                </a:solidFill>
                <a:latin typeface="Inter"/>
                <a:ea typeface="Inter"/>
                <a:cs typeface="Inter"/>
                <a:sym typeface="Inter"/>
              </a:rPr>
              <a:t>Spring Boot giảm thiểu thời gian thiết lập dự án nhờ vào các cấu hình mặc định và tự động.</a:t>
            </a:r>
          </a:p>
        </p:txBody>
      </p:sp>
      <p:grpSp>
        <p:nvGrpSpPr>
          <p:cNvPr name="Group 12" id="12"/>
          <p:cNvGrpSpPr/>
          <p:nvPr/>
        </p:nvGrpSpPr>
        <p:grpSpPr>
          <a:xfrm rot="0">
            <a:off x="6516440" y="5882373"/>
            <a:ext cx="5254973" cy="3233498"/>
            <a:chOff x="0" y="0"/>
            <a:chExt cx="7006630" cy="4311331"/>
          </a:xfrm>
        </p:grpSpPr>
        <p:sp>
          <p:nvSpPr>
            <p:cNvPr name="Freeform 13" id="13"/>
            <p:cNvSpPr/>
            <p:nvPr/>
          </p:nvSpPr>
          <p:spPr>
            <a:xfrm flipH="false" flipV="false" rot="0">
              <a:off x="6350" y="6742"/>
              <a:ext cx="6993890" cy="4297863"/>
            </a:xfrm>
            <a:custGeom>
              <a:avLst/>
              <a:gdLst/>
              <a:ahLst/>
              <a:cxnLst/>
              <a:rect r="r" b="b" t="t" l="l"/>
              <a:pathLst>
                <a:path h="4297863" w="6993890">
                  <a:moveTo>
                    <a:pt x="0" y="168560"/>
                  </a:moveTo>
                  <a:cubicBezTo>
                    <a:pt x="0" y="75515"/>
                    <a:pt x="71247" y="0"/>
                    <a:pt x="159004" y="0"/>
                  </a:cubicBezTo>
                  <a:lnTo>
                    <a:pt x="6834886" y="0"/>
                  </a:lnTo>
                  <a:cubicBezTo>
                    <a:pt x="6922770" y="0"/>
                    <a:pt x="6993890" y="75515"/>
                    <a:pt x="6993890" y="168560"/>
                  </a:cubicBezTo>
                  <a:lnTo>
                    <a:pt x="6993890" y="4129304"/>
                  </a:lnTo>
                  <a:cubicBezTo>
                    <a:pt x="6993890" y="4222484"/>
                    <a:pt x="6922643" y="4297863"/>
                    <a:pt x="6834886" y="4297863"/>
                  </a:cubicBezTo>
                  <a:lnTo>
                    <a:pt x="159004" y="4297863"/>
                  </a:lnTo>
                  <a:cubicBezTo>
                    <a:pt x="71247" y="4297863"/>
                    <a:pt x="0" y="4222349"/>
                    <a:pt x="0" y="4129304"/>
                  </a:cubicBezTo>
                  <a:close/>
                </a:path>
              </a:pathLst>
            </a:custGeom>
            <a:solidFill>
              <a:srgbClr val="CCEEFF"/>
            </a:solidFill>
          </p:spPr>
        </p:sp>
        <p:sp>
          <p:nvSpPr>
            <p:cNvPr name="Freeform 14" id="14"/>
            <p:cNvSpPr/>
            <p:nvPr/>
          </p:nvSpPr>
          <p:spPr>
            <a:xfrm flipH="false" flipV="false" rot="0">
              <a:off x="0" y="0"/>
              <a:ext cx="7006590" cy="4311347"/>
            </a:xfrm>
            <a:custGeom>
              <a:avLst/>
              <a:gdLst/>
              <a:ahLst/>
              <a:cxnLst/>
              <a:rect r="r" b="b" t="t" l="l"/>
              <a:pathLst>
                <a:path h="4311347" w="7006590">
                  <a:moveTo>
                    <a:pt x="0" y="175302"/>
                  </a:moveTo>
                  <a:cubicBezTo>
                    <a:pt x="0" y="78481"/>
                    <a:pt x="74041" y="0"/>
                    <a:pt x="165354" y="0"/>
                  </a:cubicBezTo>
                  <a:lnTo>
                    <a:pt x="6841236" y="0"/>
                  </a:lnTo>
                  <a:lnTo>
                    <a:pt x="6841236" y="6742"/>
                  </a:lnTo>
                  <a:lnTo>
                    <a:pt x="6841236" y="0"/>
                  </a:lnTo>
                  <a:cubicBezTo>
                    <a:pt x="6932549" y="0"/>
                    <a:pt x="7006590" y="78481"/>
                    <a:pt x="7006590" y="175302"/>
                  </a:cubicBezTo>
                  <a:lnTo>
                    <a:pt x="7000240" y="175302"/>
                  </a:lnTo>
                  <a:lnTo>
                    <a:pt x="7006590" y="175302"/>
                  </a:lnTo>
                  <a:lnTo>
                    <a:pt x="7006590" y="4136046"/>
                  </a:lnTo>
                  <a:lnTo>
                    <a:pt x="7000240" y="4136046"/>
                  </a:lnTo>
                  <a:lnTo>
                    <a:pt x="7006590" y="4136046"/>
                  </a:lnTo>
                  <a:cubicBezTo>
                    <a:pt x="7006590" y="4232866"/>
                    <a:pt x="6932549" y="4311347"/>
                    <a:pt x="6841236" y="4311347"/>
                  </a:cubicBezTo>
                  <a:lnTo>
                    <a:pt x="6841236" y="4304605"/>
                  </a:lnTo>
                  <a:lnTo>
                    <a:pt x="6841236" y="4311347"/>
                  </a:lnTo>
                  <a:lnTo>
                    <a:pt x="165354" y="4311347"/>
                  </a:lnTo>
                  <a:lnTo>
                    <a:pt x="165354" y="4304605"/>
                  </a:lnTo>
                  <a:lnTo>
                    <a:pt x="165354" y="4311347"/>
                  </a:lnTo>
                  <a:cubicBezTo>
                    <a:pt x="74041" y="4311347"/>
                    <a:pt x="0" y="4232866"/>
                    <a:pt x="0" y="4136046"/>
                  </a:cubicBezTo>
                  <a:lnTo>
                    <a:pt x="0" y="175302"/>
                  </a:lnTo>
                  <a:lnTo>
                    <a:pt x="6350" y="175302"/>
                  </a:lnTo>
                  <a:lnTo>
                    <a:pt x="0" y="175302"/>
                  </a:lnTo>
                  <a:moveTo>
                    <a:pt x="12700" y="175302"/>
                  </a:moveTo>
                  <a:lnTo>
                    <a:pt x="12700" y="4136046"/>
                  </a:lnTo>
                  <a:lnTo>
                    <a:pt x="6350" y="4136046"/>
                  </a:lnTo>
                  <a:lnTo>
                    <a:pt x="12700" y="4136046"/>
                  </a:lnTo>
                  <a:cubicBezTo>
                    <a:pt x="12700" y="4225450"/>
                    <a:pt x="81026" y="4297863"/>
                    <a:pt x="165354" y="4297863"/>
                  </a:cubicBezTo>
                  <a:lnTo>
                    <a:pt x="6841236" y="4297863"/>
                  </a:lnTo>
                  <a:cubicBezTo>
                    <a:pt x="6925564" y="4297863"/>
                    <a:pt x="6993890" y="4225450"/>
                    <a:pt x="6993890" y="4136046"/>
                  </a:cubicBezTo>
                  <a:lnTo>
                    <a:pt x="6993890" y="175302"/>
                  </a:lnTo>
                  <a:cubicBezTo>
                    <a:pt x="6993890" y="85898"/>
                    <a:pt x="6925564" y="13485"/>
                    <a:pt x="6841236" y="13485"/>
                  </a:cubicBezTo>
                  <a:lnTo>
                    <a:pt x="165354" y="13485"/>
                  </a:lnTo>
                  <a:lnTo>
                    <a:pt x="165354" y="6742"/>
                  </a:lnTo>
                  <a:lnTo>
                    <a:pt x="165354" y="13485"/>
                  </a:lnTo>
                  <a:cubicBezTo>
                    <a:pt x="81026" y="13485"/>
                    <a:pt x="12700" y="85898"/>
                    <a:pt x="12700" y="175302"/>
                  </a:cubicBezTo>
                  <a:close/>
                </a:path>
              </a:pathLst>
            </a:custGeom>
            <a:solidFill>
              <a:srgbClr val="B2D4E5"/>
            </a:solidFill>
          </p:spPr>
        </p:sp>
      </p:grpSp>
      <p:sp>
        <p:nvSpPr>
          <p:cNvPr name="TextBox 15" id="15"/>
          <p:cNvSpPr txBox="true"/>
          <p:nvPr/>
        </p:nvSpPr>
        <p:spPr>
          <a:xfrm rot="0">
            <a:off x="6814245" y="6107236"/>
            <a:ext cx="3738562" cy="493663"/>
          </a:xfrm>
          <a:prstGeom prst="rect">
            <a:avLst/>
          </a:prstGeom>
        </p:spPr>
        <p:txBody>
          <a:bodyPr anchor="t" rtlCol="false" tIns="0" lIns="0" bIns="0" rIns="0">
            <a:spAutoFit/>
          </a:bodyPr>
          <a:lstStyle/>
          <a:p>
            <a:pPr algn="l">
              <a:lnSpc>
                <a:spcPts val="3625"/>
              </a:lnSpc>
            </a:pPr>
            <a:r>
              <a:rPr lang="en-US" sz="2874" b="true">
                <a:solidFill>
                  <a:srgbClr val="272525"/>
                </a:solidFill>
                <a:latin typeface="Arimo Bold"/>
                <a:ea typeface="Arimo Bold"/>
                <a:cs typeface="Arimo Bold"/>
                <a:sym typeface="Arimo Bold"/>
              </a:rPr>
              <a:t>Tăng tốc độ phát triển</a:t>
            </a:r>
          </a:p>
        </p:txBody>
      </p:sp>
      <p:sp>
        <p:nvSpPr>
          <p:cNvPr name="TextBox 16" id="16"/>
          <p:cNvSpPr txBox="true"/>
          <p:nvPr/>
        </p:nvSpPr>
        <p:spPr>
          <a:xfrm rot="0">
            <a:off x="6814245" y="6917829"/>
            <a:ext cx="4659362" cy="1900237"/>
          </a:xfrm>
          <a:prstGeom prst="rect">
            <a:avLst/>
          </a:prstGeom>
        </p:spPr>
        <p:txBody>
          <a:bodyPr anchor="t" rtlCol="false" tIns="0" lIns="0" bIns="0" rIns="0">
            <a:spAutoFit/>
          </a:bodyPr>
          <a:lstStyle/>
          <a:p>
            <a:pPr algn="l">
              <a:lnSpc>
                <a:spcPts val="3562"/>
              </a:lnSpc>
            </a:pPr>
            <a:r>
              <a:rPr lang="en-US" sz="2187">
                <a:solidFill>
                  <a:srgbClr val="272525"/>
                </a:solidFill>
                <a:latin typeface="Inter"/>
                <a:ea typeface="Inter"/>
                <a:cs typeface="Inter"/>
                <a:sym typeface="Inter"/>
              </a:rPr>
              <a:t>Tích hợp các công cụ và thư viện phổ biến, giúp lập trình viên tập trung vào viết logic thay vì cài đặt cấu hình phức tạp.</a:t>
            </a:r>
          </a:p>
        </p:txBody>
      </p:sp>
      <p:grpSp>
        <p:nvGrpSpPr>
          <p:cNvPr name="Group 17" id="17"/>
          <p:cNvGrpSpPr/>
          <p:nvPr/>
        </p:nvGrpSpPr>
        <p:grpSpPr>
          <a:xfrm rot="0">
            <a:off x="12045404" y="5882373"/>
            <a:ext cx="5254973" cy="3233498"/>
            <a:chOff x="0" y="0"/>
            <a:chExt cx="7006630" cy="4311331"/>
          </a:xfrm>
        </p:grpSpPr>
        <p:sp>
          <p:nvSpPr>
            <p:cNvPr name="Freeform 18" id="18"/>
            <p:cNvSpPr/>
            <p:nvPr/>
          </p:nvSpPr>
          <p:spPr>
            <a:xfrm flipH="false" flipV="false" rot="0">
              <a:off x="6350" y="6742"/>
              <a:ext cx="6993890" cy="4297863"/>
            </a:xfrm>
            <a:custGeom>
              <a:avLst/>
              <a:gdLst/>
              <a:ahLst/>
              <a:cxnLst/>
              <a:rect r="r" b="b" t="t" l="l"/>
              <a:pathLst>
                <a:path h="4297863" w="6993890">
                  <a:moveTo>
                    <a:pt x="0" y="168560"/>
                  </a:moveTo>
                  <a:cubicBezTo>
                    <a:pt x="0" y="75515"/>
                    <a:pt x="71247" y="0"/>
                    <a:pt x="159004" y="0"/>
                  </a:cubicBezTo>
                  <a:lnTo>
                    <a:pt x="6834886" y="0"/>
                  </a:lnTo>
                  <a:cubicBezTo>
                    <a:pt x="6922770" y="0"/>
                    <a:pt x="6993890" y="75515"/>
                    <a:pt x="6993890" y="168560"/>
                  </a:cubicBezTo>
                  <a:lnTo>
                    <a:pt x="6993890" y="4129304"/>
                  </a:lnTo>
                  <a:cubicBezTo>
                    <a:pt x="6993890" y="4222484"/>
                    <a:pt x="6922643" y="4297863"/>
                    <a:pt x="6834886" y="4297863"/>
                  </a:cubicBezTo>
                  <a:lnTo>
                    <a:pt x="159004" y="4297863"/>
                  </a:lnTo>
                  <a:cubicBezTo>
                    <a:pt x="71247" y="4297863"/>
                    <a:pt x="0" y="4222349"/>
                    <a:pt x="0" y="4129304"/>
                  </a:cubicBezTo>
                  <a:close/>
                </a:path>
              </a:pathLst>
            </a:custGeom>
            <a:solidFill>
              <a:srgbClr val="CCEEFF"/>
            </a:solidFill>
          </p:spPr>
        </p:sp>
        <p:sp>
          <p:nvSpPr>
            <p:cNvPr name="Freeform 19" id="19"/>
            <p:cNvSpPr/>
            <p:nvPr/>
          </p:nvSpPr>
          <p:spPr>
            <a:xfrm flipH="false" flipV="false" rot="0">
              <a:off x="0" y="0"/>
              <a:ext cx="7006590" cy="4311347"/>
            </a:xfrm>
            <a:custGeom>
              <a:avLst/>
              <a:gdLst/>
              <a:ahLst/>
              <a:cxnLst/>
              <a:rect r="r" b="b" t="t" l="l"/>
              <a:pathLst>
                <a:path h="4311347" w="7006590">
                  <a:moveTo>
                    <a:pt x="0" y="175302"/>
                  </a:moveTo>
                  <a:cubicBezTo>
                    <a:pt x="0" y="78481"/>
                    <a:pt x="74041" y="0"/>
                    <a:pt x="165354" y="0"/>
                  </a:cubicBezTo>
                  <a:lnTo>
                    <a:pt x="6841236" y="0"/>
                  </a:lnTo>
                  <a:lnTo>
                    <a:pt x="6841236" y="6742"/>
                  </a:lnTo>
                  <a:lnTo>
                    <a:pt x="6841236" y="0"/>
                  </a:lnTo>
                  <a:cubicBezTo>
                    <a:pt x="6932549" y="0"/>
                    <a:pt x="7006590" y="78481"/>
                    <a:pt x="7006590" y="175302"/>
                  </a:cubicBezTo>
                  <a:lnTo>
                    <a:pt x="7000240" y="175302"/>
                  </a:lnTo>
                  <a:lnTo>
                    <a:pt x="7006590" y="175302"/>
                  </a:lnTo>
                  <a:lnTo>
                    <a:pt x="7006590" y="4136046"/>
                  </a:lnTo>
                  <a:lnTo>
                    <a:pt x="7000240" y="4136046"/>
                  </a:lnTo>
                  <a:lnTo>
                    <a:pt x="7006590" y="4136046"/>
                  </a:lnTo>
                  <a:cubicBezTo>
                    <a:pt x="7006590" y="4232866"/>
                    <a:pt x="6932549" y="4311347"/>
                    <a:pt x="6841236" y="4311347"/>
                  </a:cubicBezTo>
                  <a:lnTo>
                    <a:pt x="6841236" y="4304605"/>
                  </a:lnTo>
                  <a:lnTo>
                    <a:pt x="6841236" y="4311347"/>
                  </a:lnTo>
                  <a:lnTo>
                    <a:pt x="165354" y="4311347"/>
                  </a:lnTo>
                  <a:lnTo>
                    <a:pt x="165354" y="4304605"/>
                  </a:lnTo>
                  <a:lnTo>
                    <a:pt x="165354" y="4311347"/>
                  </a:lnTo>
                  <a:cubicBezTo>
                    <a:pt x="74041" y="4311347"/>
                    <a:pt x="0" y="4232866"/>
                    <a:pt x="0" y="4136046"/>
                  </a:cubicBezTo>
                  <a:lnTo>
                    <a:pt x="0" y="175302"/>
                  </a:lnTo>
                  <a:lnTo>
                    <a:pt x="6350" y="175302"/>
                  </a:lnTo>
                  <a:lnTo>
                    <a:pt x="0" y="175302"/>
                  </a:lnTo>
                  <a:moveTo>
                    <a:pt x="12700" y="175302"/>
                  </a:moveTo>
                  <a:lnTo>
                    <a:pt x="12700" y="4136046"/>
                  </a:lnTo>
                  <a:lnTo>
                    <a:pt x="6350" y="4136046"/>
                  </a:lnTo>
                  <a:lnTo>
                    <a:pt x="12700" y="4136046"/>
                  </a:lnTo>
                  <a:cubicBezTo>
                    <a:pt x="12700" y="4225450"/>
                    <a:pt x="81026" y="4297863"/>
                    <a:pt x="165354" y="4297863"/>
                  </a:cubicBezTo>
                  <a:lnTo>
                    <a:pt x="6841236" y="4297863"/>
                  </a:lnTo>
                  <a:cubicBezTo>
                    <a:pt x="6925564" y="4297863"/>
                    <a:pt x="6993890" y="4225450"/>
                    <a:pt x="6993890" y="4136046"/>
                  </a:cubicBezTo>
                  <a:lnTo>
                    <a:pt x="6993890" y="175302"/>
                  </a:lnTo>
                  <a:cubicBezTo>
                    <a:pt x="6993890" y="85898"/>
                    <a:pt x="6925564" y="13485"/>
                    <a:pt x="6841236" y="13485"/>
                  </a:cubicBezTo>
                  <a:lnTo>
                    <a:pt x="165354" y="13485"/>
                  </a:lnTo>
                  <a:lnTo>
                    <a:pt x="165354" y="6742"/>
                  </a:lnTo>
                  <a:lnTo>
                    <a:pt x="165354" y="13485"/>
                  </a:lnTo>
                  <a:cubicBezTo>
                    <a:pt x="81026" y="13485"/>
                    <a:pt x="12700" y="85898"/>
                    <a:pt x="12700" y="175302"/>
                  </a:cubicBezTo>
                  <a:close/>
                </a:path>
              </a:pathLst>
            </a:custGeom>
            <a:solidFill>
              <a:srgbClr val="B2D4E5"/>
            </a:solidFill>
          </p:spPr>
        </p:sp>
      </p:grpSp>
      <p:sp>
        <p:nvSpPr>
          <p:cNvPr name="TextBox 20" id="20"/>
          <p:cNvSpPr txBox="true"/>
          <p:nvPr/>
        </p:nvSpPr>
        <p:spPr>
          <a:xfrm rot="0">
            <a:off x="12343210" y="6339780"/>
            <a:ext cx="3721299" cy="493663"/>
          </a:xfrm>
          <a:prstGeom prst="rect">
            <a:avLst/>
          </a:prstGeom>
        </p:spPr>
        <p:txBody>
          <a:bodyPr anchor="t" rtlCol="false" tIns="0" lIns="0" bIns="0" rIns="0">
            <a:spAutoFit/>
          </a:bodyPr>
          <a:lstStyle/>
          <a:p>
            <a:pPr algn="l">
              <a:lnSpc>
                <a:spcPts val="3625"/>
              </a:lnSpc>
            </a:pPr>
            <a:r>
              <a:rPr lang="en-US" sz="2874" b="true">
                <a:solidFill>
                  <a:srgbClr val="272525"/>
                </a:solidFill>
                <a:latin typeface="Arimo Bold"/>
                <a:ea typeface="Arimo Bold"/>
                <a:cs typeface="Arimo Bold"/>
                <a:sym typeface="Arimo Bold"/>
              </a:rPr>
              <a:t>Triển khai đơn giản</a:t>
            </a:r>
          </a:p>
        </p:txBody>
      </p:sp>
      <p:sp>
        <p:nvSpPr>
          <p:cNvPr name="TextBox 21" id="21"/>
          <p:cNvSpPr txBox="true"/>
          <p:nvPr/>
        </p:nvSpPr>
        <p:spPr>
          <a:xfrm rot="0">
            <a:off x="12343210" y="6917829"/>
            <a:ext cx="4659362" cy="1900237"/>
          </a:xfrm>
          <a:prstGeom prst="rect">
            <a:avLst/>
          </a:prstGeom>
        </p:spPr>
        <p:txBody>
          <a:bodyPr anchor="t" rtlCol="false" tIns="0" lIns="0" bIns="0" rIns="0">
            <a:spAutoFit/>
          </a:bodyPr>
          <a:lstStyle/>
          <a:p>
            <a:pPr algn="l">
              <a:lnSpc>
                <a:spcPts val="3562"/>
              </a:lnSpc>
            </a:pPr>
            <a:r>
              <a:rPr lang="en-US" sz="2187">
                <a:solidFill>
                  <a:srgbClr val="272525"/>
                </a:solidFill>
                <a:latin typeface="Inter"/>
                <a:ea typeface="Inter"/>
                <a:cs typeface="Inter"/>
                <a:sym typeface="Inter"/>
              </a:rPr>
              <a:t>Ứng dụng Spring Boot được đóng gói dưới dạng file JAR hoặc WAR với server tích hợp, giúp triển khai dễ dàng trên mọi môi trường.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4902"/>
              </a:srgbClr>
            </a:solidFill>
          </p:spPr>
        </p:sp>
      </p:grpSp>
      <p:sp>
        <p:nvSpPr>
          <p:cNvPr name="TextBox 5" id="5"/>
          <p:cNvSpPr txBox="true"/>
          <p:nvPr/>
        </p:nvSpPr>
        <p:spPr>
          <a:xfrm rot="0">
            <a:off x="992238" y="2550616"/>
            <a:ext cx="7442746" cy="997000"/>
          </a:xfrm>
          <a:prstGeom prst="rect">
            <a:avLst/>
          </a:prstGeom>
        </p:spPr>
        <p:txBody>
          <a:bodyPr anchor="t" rtlCol="false" tIns="0" lIns="0" bIns="0" rIns="0">
            <a:spAutoFit/>
          </a:bodyPr>
          <a:lstStyle/>
          <a:p>
            <a:pPr algn="l">
              <a:lnSpc>
                <a:spcPts val="7312"/>
              </a:lnSpc>
            </a:pPr>
            <a:r>
              <a:rPr lang="en-US" sz="5812" b="true">
                <a:solidFill>
                  <a:srgbClr val="000000"/>
                </a:solidFill>
                <a:latin typeface="Arimo Bold"/>
                <a:ea typeface="Arimo Bold"/>
                <a:cs typeface="Arimo Bold"/>
                <a:sym typeface="Arimo Bold"/>
              </a:rPr>
              <a:t>Phân tích yêu cầu</a:t>
            </a:r>
          </a:p>
        </p:txBody>
      </p:sp>
      <p:sp>
        <p:nvSpPr>
          <p:cNvPr name="TextBox 6" id="6"/>
          <p:cNvSpPr txBox="true"/>
          <p:nvPr/>
        </p:nvSpPr>
        <p:spPr>
          <a:xfrm rot="0">
            <a:off x="992238" y="4227760"/>
            <a:ext cx="3721299" cy="493662"/>
          </a:xfrm>
          <a:prstGeom prst="rect">
            <a:avLst/>
          </a:prstGeom>
        </p:spPr>
        <p:txBody>
          <a:bodyPr anchor="t" rtlCol="false" tIns="0" lIns="0" bIns="0" rIns="0">
            <a:spAutoFit/>
          </a:bodyPr>
          <a:lstStyle/>
          <a:p>
            <a:pPr algn="l">
              <a:lnSpc>
                <a:spcPts val="3625"/>
              </a:lnSpc>
            </a:pPr>
            <a:r>
              <a:rPr lang="en-US" sz="2874" b="true">
                <a:solidFill>
                  <a:srgbClr val="000000"/>
                </a:solidFill>
                <a:latin typeface="Arimo Bold"/>
                <a:ea typeface="Arimo Bold"/>
                <a:cs typeface="Arimo Bold"/>
                <a:sym typeface="Arimo Bold"/>
              </a:rPr>
              <a:t>Yêu cầu chức năng</a:t>
            </a:r>
          </a:p>
        </p:txBody>
      </p:sp>
      <p:sp>
        <p:nvSpPr>
          <p:cNvPr name="TextBox 7" id="7"/>
          <p:cNvSpPr txBox="true"/>
          <p:nvPr/>
        </p:nvSpPr>
        <p:spPr>
          <a:xfrm rot="0">
            <a:off x="992238" y="4919216"/>
            <a:ext cx="7805886" cy="539354"/>
          </a:xfrm>
          <a:prstGeom prst="rect">
            <a:avLst/>
          </a:prstGeom>
        </p:spPr>
        <p:txBody>
          <a:bodyPr anchor="t" rtlCol="false" tIns="0" lIns="0" bIns="0" rIns="0">
            <a:spAutoFit/>
          </a:bodyPr>
          <a:lstStyle/>
          <a:p>
            <a:pPr algn="l" marL="329902" indent="-164951" lvl="1">
              <a:lnSpc>
                <a:spcPts val="3562"/>
              </a:lnSpc>
              <a:buFont typeface="Arial"/>
              <a:buChar char="•"/>
            </a:pPr>
            <a:r>
              <a:rPr lang="en-US" sz="2187">
                <a:solidFill>
                  <a:srgbClr val="272525"/>
                </a:solidFill>
                <a:latin typeface="Inter"/>
                <a:ea typeface="Inter"/>
                <a:cs typeface="Inter"/>
                <a:sym typeface="Inter"/>
              </a:rPr>
              <a:t>Quản lý tài khoản doanh nghiệp và ứng viên</a:t>
            </a:r>
          </a:p>
        </p:txBody>
      </p:sp>
      <p:sp>
        <p:nvSpPr>
          <p:cNvPr name="TextBox 8" id="8"/>
          <p:cNvSpPr txBox="true"/>
          <p:nvPr/>
        </p:nvSpPr>
        <p:spPr>
          <a:xfrm rot="0">
            <a:off x="992238" y="5471964"/>
            <a:ext cx="7805886" cy="992981"/>
          </a:xfrm>
          <a:prstGeom prst="rect">
            <a:avLst/>
          </a:prstGeom>
        </p:spPr>
        <p:txBody>
          <a:bodyPr anchor="t" rtlCol="false" tIns="0" lIns="0" bIns="0" rIns="0">
            <a:spAutoFit/>
          </a:bodyPr>
          <a:lstStyle/>
          <a:p>
            <a:pPr algn="l" marL="329902" indent="-164951" lvl="1">
              <a:lnSpc>
                <a:spcPts val="3562"/>
              </a:lnSpc>
              <a:buFont typeface="Arial"/>
              <a:buChar char="•"/>
            </a:pPr>
            <a:r>
              <a:rPr lang="en-US" sz="2187">
                <a:solidFill>
                  <a:srgbClr val="272525"/>
                </a:solidFill>
                <a:latin typeface="Inter"/>
                <a:ea typeface="Inter"/>
                <a:cs typeface="Inter"/>
                <a:sym typeface="Inter"/>
              </a:rPr>
              <a:t>Doanh nghiệp đăng tin tuyển dụng, quản lý thông tin công việc</a:t>
            </a:r>
          </a:p>
        </p:txBody>
      </p:sp>
      <p:sp>
        <p:nvSpPr>
          <p:cNvPr name="TextBox 9" id="9"/>
          <p:cNvSpPr txBox="true"/>
          <p:nvPr/>
        </p:nvSpPr>
        <p:spPr>
          <a:xfrm rot="0">
            <a:off x="992238" y="6478340"/>
            <a:ext cx="7805886" cy="539354"/>
          </a:xfrm>
          <a:prstGeom prst="rect">
            <a:avLst/>
          </a:prstGeom>
        </p:spPr>
        <p:txBody>
          <a:bodyPr anchor="t" rtlCol="false" tIns="0" lIns="0" bIns="0" rIns="0">
            <a:spAutoFit/>
          </a:bodyPr>
          <a:lstStyle/>
          <a:p>
            <a:pPr algn="l" marL="329902" indent="-164951" lvl="1">
              <a:lnSpc>
                <a:spcPts val="3562"/>
              </a:lnSpc>
              <a:buFont typeface="Arial"/>
              <a:buChar char="•"/>
            </a:pPr>
            <a:r>
              <a:rPr lang="en-US" sz="2187">
                <a:solidFill>
                  <a:srgbClr val="272525"/>
                </a:solidFill>
                <a:latin typeface="Inter"/>
                <a:ea typeface="Inter"/>
                <a:cs typeface="Inter"/>
                <a:sym typeface="Inter"/>
              </a:rPr>
              <a:t>Ứng viên tìm kiếm công việc, ứng tuyển trực tuyến</a:t>
            </a:r>
          </a:p>
        </p:txBody>
      </p:sp>
      <p:sp>
        <p:nvSpPr>
          <p:cNvPr name="TextBox 10" id="10"/>
          <p:cNvSpPr txBox="true"/>
          <p:nvPr/>
        </p:nvSpPr>
        <p:spPr>
          <a:xfrm rot="0">
            <a:off x="992238" y="7031087"/>
            <a:ext cx="7805886" cy="539354"/>
          </a:xfrm>
          <a:prstGeom prst="rect">
            <a:avLst/>
          </a:prstGeom>
        </p:spPr>
        <p:txBody>
          <a:bodyPr anchor="t" rtlCol="false" tIns="0" lIns="0" bIns="0" rIns="0">
            <a:spAutoFit/>
          </a:bodyPr>
          <a:lstStyle/>
          <a:p>
            <a:pPr algn="l" marL="329902" indent="-164951" lvl="1">
              <a:lnSpc>
                <a:spcPts val="3562"/>
              </a:lnSpc>
              <a:buFont typeface="Arial"/>
              <a:buChar char="•"/>
            </a:pPr>
            <a:r>
              <a:rPr lang="en-US" sz="2187">
                <a:solidFill>
                  <a:srgbClr val="272525"/>
                </a:solidFill>
                <a:latin typeface="Inter"/>
                <a:ea typeface="Inter"/>
                <a:cs typeface="Inter"/>
                <a:sym typeface="Inter"/>
              </a:rPr>
              <a:t>Tìm kiếm và gợi ý công việc dựa trên kỹ năng</a:t>
            </a:r>
          </a:p>
        </p:txBody>
      </p:sp>
      <p:sp>
        <p:nvSpPr>
          <p:cNvPr name="TextBox 11" id="11"/>
          <p:cNvSpPr txBox="true"/>
          <p:nvPr/>
        </p:nvSpPr>
        <p:spPr>
          <a:xfrm rot="0">
            <a:off x="9499401" y="4227760"/>
            <a:ext cx="3800326" cy="493662"/>
          </a:xfrm>
          <a:prstGeom prst="rect">
            <a:avLst/>
          </a:prstGeom>
        </p:spPr>
        <p:txBody>
          <a:bodyPr anchor="t" rtlCol="false" tIns="0" lIns="0" bIns="0" rIns="0">
            <a:spAutoFit/>
          </a:bodyPr>
          <a:lstStyle/>
          <a:p>
            <a:pPr algn="l">
              <a:lnSpc>
                <a:spcPts val="3625"/>
              </a:lnSpc>
            </a:pPr>
            <a:r>
              <a:rPr lang="en-US" sz="2874" b="true">
                <a:solidFill>
                  <a:srgbClr val="000000"/>
                </a:solidFill>
                <a:latin typeface="Arimo Bold"/>
                <a:ea typeface="Arimo Bold"/>
                <a:cs typeface="Arimo Bold"/>
                <a:sym typeface="Arimo Bold"/>
              </a:rPr>
              <a:t>Yêu cầu phi chức năng</a:t>
            </a:r>
          </a:p>
        </p:txBody>
      </p:sp>
      <p:sp>
        <p:nvSpPr>
          <p:cNvPr name="TextBox 12" id="12"/>
          <p:cNvSpPr txBox="true"/>
          <p:nvPr/>
        </p:nvSpPr>
        <p:spPr>
          <a:xfrm rot="0">
            <a:off x="9499401" y="5146031"/>
            <a:ext cx="7805886" cy="539354"/>
          </a:xfrm>
          <a:prstGeom prst="rect">
            <a:avLst/>
          </a:prstGeom>
        </p:spPr>
        <p:txBody>
          <a:bodyPr anchor="t" rtlCol="false" tIns="0" lIns="0" bIns="0" rIns="0">
            <a:spAutoFit/>
          </a:bodyPr>
          <a:lstStyle/>
          <a:p>
            <a:pPr algn="l" marL="329902" indent="-164951" lvl="1">
              <a:lnSpc>
                <a:spcPts val="3562"/>
              </a:lnSpc>
              <a:buFont typeface="Arial"/>
              <a:buChar char="•"/>
            </a:pPr>
            <a:r>
              <a:rPr lang="en-US" sz="2187">
                <a:solidFill>
                  <a:srgbClr val="272525"/>
                </a:solidFill>
                <a:latin typeface="Inter"/>
                <a:ea typeface="Inter"/>
                <a:cs typeface="Inter"/>
                <a:sym typeface="Inter"/>
              </a:rPr>
              <a:t>Hiệu năng, bảo mật, khả năng mở rộng hệ thống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4902"/>
              </a:srgbClr>
            </a:solidFill>
          </p:spPr>
        </p:sp>
      </p:grpSp>
      <p:sp>
        <p:nvSpPr>
          <p:cNvPr name="Freeform 5" id="5" descr="preencoded.png"/>
          <p:cNvSpPr/>
          <p:nvPr/>
        </p:nvSpPr>
        <p:spPr>
          <a:xfrm flipH="false" flipV="false" rot="0">
            <a:off x="0" y="0"/>
            <a:ext cx="18288000" cy="3544044"/>
          </a:xfrm>
          <a:custGeom>
            <a:avLst/>
            <a:gdLst/>
            <a:ahLst/>
            <a:cxnLst/>
            <a:rect r="r" b="b" t="t" l="l"/>
            <a:pathLst>
              <a:path h="3544044" w="18288000">
                <a:moveTo>
                  <a:pt x="0" y="0"/>
                </a:moveTo>
                <a:lnTo>
                  <a:pt x="18288000" y="0"/>
                </a:lnTo>
                <a:lnTo>
                  <a:pt x="18288000" y="3544044"/>
                </a:lnTo>
                <a:lnTo>
                  <a:pt x="0" y="3544044"/>
                </a:lnTo>
                <a:lnTo>
                  <a:pt x="0" y="0"/>
                </a:lnTo>
                <a:close/>
              </a:path>
            </a:pathLst>
          </a:custGeom>
          <a:blipFill>
            <a:blip r:embed="rId4"/>
            <a:stretch>
              <a:fillRect l="-10" t="0" r="-10" b="0"/>
            </a:stretch>
          </a:blipFill>
        </p:spPr>
      </p:sp>
      <p:sp>
        <p:nvSpPr>
          <p:cNvPr name="TextBox 6" id="6"/>
          <p:cNvSpPr txBox="true"/>
          <p:nvPr/>
        </p:nvSpPr>
        <p:spPr>
          <a:xfrm rot="0">
            <a:off x="992238" y="4903737"/>
            <a:ext cx="7442746" cy="997000"/>
          </a:xfrm>
          <a:prstGeom prst="rect">
            <a:avLst/>
          </a:prstGeom>
        </p:spPr>
        <p:txBody>
          <a:bodyPr anchor="t" rtlCol="false" tIns="0" lIns="0" bIns="0" rIns="0">
            <a:spAutoFit/>
          </a:bodyPr>
          <a:lstStyle/>
          <a:p>
            <a:pPr algn="l">
              <a:lnSpc>
                <a:spcPts val="7312"/>
              </a:lnSpc>
            </a:pPr>
            <a:r>
              <a:rPr lang="en-US" sz="5812" b="true">
                <a:solidFill>
                  <a:srgbClr val="000000"/>
                </a:solidFill>
                <a:latin typeface="Arimo Bold"/>
                <a:ea typeface="Arimo Bold"/>
                <a:cs typeface="Arimo Bold"/>
                <a:sym typeface="Arimo Bold"/>
              </a:rPr>
              <a:t>Thiết kế hệ thống</a:t>
            </a:r>
          </a:p>
        </p:txBody>
      </p:sp>
      <p:sp>
        <p:nvSpPr>
          <p:cNvPr name="Freeform 7" id="7" descr="preencoded.png"/>
          <p:cNvSpPr/>
          <p:nvPr/>
        </p:nvSpPr>
        <p:spPr>
          <a:xfrm flipH="false" flipV="false" rot="0">
            <a:off x="992238" y="6325940"/>
            <a:ext cx="708720" cy="708720"/>
          </a:xfrm>
          <a:custGeom>
            <a:avLst/>
            <a:gdLst/>
            <a:ahLst/>
            <a:cxnLst/>
            <a:rect r="r" b="b" t="t" l="l"/>
            <a:pathLst>
              <a:path h="708720" w="708720">
                <a:moveTo>
                  <a:pt x="0" y="0"/>
                </a:moveTo>
                <a:lnTo>
                  <a:pt x="708719" y="0"/>
                </a:lnTo>
                <a:lnTo>
                  <a:pt x="708719" y="708720"/>
                </a:lnTo>
                <a:lnTo>
                  <a:pt x="0" y="708720"/>
                </a:lnTo>
                <a:lnTo>
                  <a:pt x="0" y="0"/>
                </a:lnTo>
                <a:close/>
              </a:path>
            </a:pathLst>
          </a:custGeom>
          <a:blipFill>
            <a:blip r:embed="rId5"/>
            <a:stretch>
              <a:fillRect l="0" t="0" r="0" b="0"/>
            </a:stretch>
          </a:blipFill>
        </p:spPr>
      </p:sp>
      <p:sp>
        <p:nvSpPr>
          <p:cNvPr name="TextBox 8" id="8"/>
          <p:cNvSpPr txBox="true"/>
          <p:nvPr/>
        </p:nvSpPr>
        <p:spPr>
          <a:xfrm rot="0">
            <a:off x="992238" y="7289601"/>
            <a:ext cx="3721299" cy="493663"/>
          </a:xfrm>
          <a:prstGeom prst="rect">
            <a:avLst/>
          </a:prstGeom>
        </p:spPr>
        <p:txBody>
          <a:bodyPr anchor="t" rtlCol="false" tIns="0" lIns="0" bIns="0" rIns="0">
            <a:spAutoFit/>
          </a:bodyPr>
          <a:lstStyle/>
          <a:p>
            <a:pPr algn="l">
              <a:lnSpc>
                <a:spcPts val="3625"/>
              </a:lnSpc>
            </a:pPr>
            <a:r>
              <a:rPr lang="en-US" sz="2874" b="true">
                <a:solidFill>
                  <a:srgbClr val="272525"/>
                </a:solidFill>
                <a:latin typeface="Arimo Bold"/>
                <a:ea typeface="Arimo Bold"/>
                <a:cs typeface="Arimo Bold"/>
                <a:sym typeface="Arimo Bold"/>
              </a:rPr>
              <a:t>Kiến trúc hệ thống</a:t>
            </a:r>
          </a:p>
        </p:txBody>
      </p:sp>
      <p:sp>
        <p:nvSpPr>
          <p:cNvPr name="TextBox 9" id="9"/>
          <p:cNvSpPr txBox="true"/>
          <p:nvPr/>
        </p:nvSpPr>
        <p:spPr>
          <a:xfrm rot="0">
            <a:off x="992238" y="7867650"/>
            <a:ext cx="5150941" cy="539354"/>
          </a:xfrm>
          <a:prstGeom prst="rect">
            <a:avLst/>
          </a:prstGeom>
        </p:spPr>
        <p:txBody>
          <a:bodyPr anchor="t" rtlCol="false" tIns="0" lIns="0" bIns="0" rIns="0">
            <a:spAutoFit/>
          </a:bodyPr>
          <a:lstStyle/>
          <a:p>
            <a:pPr algn="l">
              <a:lnSpc>
                <a:spcPts val="3562"/>
              </a:lnSpc>
            </a:pPr>
            <a:r>
              <a:rPr lang="en-US" sz="2187">
                <a:solidFill>
                  <a:srgbClr val="272525"/>
                </a:solidFill>
                <a:latin typeface="Inter"/>
                <a:ea typeface="Inter"/>
                <a:cs typeface="Inter"/>
                <a:sym typeface="Inter"/>
              </a:rPr>
              <a:t>Cấu trúc folder mô hình MVC</a:t>
            </a:r>
          </a:p>
        </p:txBody>
      </p:sp>
      <p:sp>
        <p:nvSpPr>
          <p:cNvPr name="Freeform 10" id="10" descr="preencoded.png"/>
          <p:cNvSpPr/>
          <p:nvPr/>
        </p:nvSpPr>
        <p:spPr>
          <a:xfrm flipH="false" flipV="false" rot="0">
            <a:off x="6568380" y="6325940"/>
            <a:ext cx="708720" cy="708720"/>
          </a:xfrm>
          <a:custGeom>
            <a:avLst/>
            <a:gdLst/>
            <a:ahLst/>
            <a:cxnLst/>
            <a:rect r="r" b="b" t="t" l="l"/>
            <a:pathLst>
              <a:path h="708720" w="708720">
                <a:moveTo>
                  <a:pt x="0" y="0"/>
                </a:moveTo>
                <a:lnTo>
                  <a:pt x="708720" y="0"/>
                </a:lnTo>
                <a:lnTo>
                  <a:pt x="708720" y="708720"/>
                </a:lnTo>
                <a:lnTo>
                  <a:pt x="0" y="708720"/>
                </a:lnTo>
                <a:lnTo>
                  <a:pt x="0" y="0"/>
                </a:lnTo>
                <a:close/>
              </a:path>
            </a:pathLst>
          </a:custGeom>
          <a:blipFill>
            <a:blip r:embed="rId6"/>
            <a:stretch>
              <a:fillRect l="0" t="0" r="0" b="0"/>
            </a:stretch>
          </a:blipFill>
        </p:spPr>
      </p:sp>
      <p:sp>
        <p:nvSpPr>
          <p:cNvPr name="TextBox 11" id="11"/>
          <p:cNvSpPr txBox="true"/>
          <p:nvPr/>
        </p:nvSpPr>
        <p:spPr>
          <a:xfrm rot="0">
            <a:off x="6568380" y="7289601"/>
            <a:ext cx="3721299" cy="463550"/>
          </a:xfrm>
          <a:prstGeom prst="rect">
            <a:avLst/>
          </a:prstGeom>
        </p:spPr>
        <p:txBody>
          <a:bodyPr anchor="t" rtlCol="false" tIns="0" lIns="0" bIns="0" rIns="0">
            <a:spAutoFit/>
          </a:bodyPr>
          <a:lstStyle/>
          <a:p>
            <a:pPr algn="l">
              <a:lnSpc>
                <a:spcPts val="3625"/>
              </a:lnSpc>
            </a:pPr>
            <a:r>
              <a:rPr lang="en-US" sz="2874" b="true">
                <a:solidFill>
                  <a:srgbClr val="272525"/>
                </a:solidFill>
                <a:latin typeface="Arimo Bold"/>
                <a:ea typeface="Arimo Bold"/>
                <a:cs typeface="Arimo Bold"/>
                <a:sym typeface="Arimo Bold"/>
              </a:rPr>
              <a:t>Biểu đồ Class</a:t>
            </a:r>
          </a:p>
        </p:txBody>
      </p:sp>
      <p:sp>
        <p:nvSpPr>
          <p:cNvPr name="TextBox 12" id="12"/>
          <p:cNvSpPr txBox="true"/>
          <p:nvPr/>
        </p:nvSpPr>
        <p:spPr>
          <a:xfrm rot="0">
            <a:off x="6568380" y="7867650"/>
            <a:ext cx="5151090" cy="992981"/>
          </a:xfrm>
          <a:prstGeom prst="rect">
            <a:avLst/>
          </a:prstGeom>
        </p:spPr>
        <p:txBody>
          <a:bodyPr anchor="t" rtlCol="false" tIns="0" lIns="0" bIns="0" rIns="0">
            <a:spAutoFit/>
          </a:bodyPr>
          <a:lstStyle/>
          <a:p>
            <a:pPr algn="l">
              <a:lnSpc>
                <a:spcPts val="3562"/>
              </a:lnSpc>
            </a:pPr>
            <a:r>
              <a:rPr lang="en-US" sz="2187">
                <a:solidFill>
                  <a:srgbClr val="272525"/>
                </a:solidFill>
                <a:latin typeface="Inter"/>
                <a:ea typeface="Inter"/>
                <a:cs typeface="Inter"/>
                <a:sym typeface="Inter"/>
              </a:rPr>
              <a:t>Mô tả mối quan hệ giữa các bảng dữ liệu trong hệ thống</a:t>
            </a:r>
          </a:p>
        </p:txBody>
      </p:sp>
      <p:sp>
        <p:nvSpPr>
          <p:cNvPr name="Freeform 13" id="13" descr="preencoded.png"/>
          <p:cNvSpPr/>
          <p:nvPr/>
        </p:nvSpPr>
        <p:spPr>
          <a:xfrm flipH="false" flipV="false" rot="0">
            <a:off x="12144672" y="6325940"/>
            <a:ext cx="708720" cy="708720"/>
          </a:xfrm>
          <a:custGeom>
            <a:avLst/>
            <a:gdLst/>
            <a:ahLst/>
            <a:cxnLst/>
            <a:rect r="r" b="b" t="t" l="l"/>
            <a:pathLst>
              <a:path h="708720" w="708720">
                <a:moveTo>
                  <a:pt x="0" y="0"/>
                </a:moveTo>
                <a:lnTo>
                  <a:pt x="708721" y="0"/>
                </a:lnTo>
                <a:lnTo>
                  <a:pt x="708721" y="708720"/>
                </a:lnTo>
                <a:lnTo>
                  <a:pt x="0" y="708720"/>
                </a:lnTo>
                <a:lnTo>
                  <a:pt x="0" y="0"/>
                </a:lnTo>
                <a:close/>
              </a:path>
            </a:pathLst>
          </a:custGeom>
          <a:blipFill>
            <a:blip r:embed="rId7"/>
            <a:stretch>
              <a:fillRect l="0" t="0" r="0" b="0"/>
            </a:stretch>
          </a:blipFill>
        </p:spPr>
      </p:sp>
      <p:sp>
        <p:nvSpPr>
          <p:cNvPr name="TextBox 14" id="14"/>
          <p:cNvSpPr txBox="true"/>
          <p:nvPr/>
        </p:nvSpPr>
        <p:spPr>
          <a:xfrm rot="0">
            <a:off x="12144672" y="7289601"/>
            <a:ext cx="3721299" cy="493663"/>
          </a:xfrm>
          <a:prstGeom prst="rect">
            <a:avLst/>
          </a:prstGeom>
        </p:spPr>
        <p:txBody>
          <a:bodyPr anchor="t" rtlCol="false" tIns="0" lIns="0" bIns="0" rIns="0">
            <a:spAutoFit/>
          </a:bodyPr>
          <a:lstStyle/>
          <a:p>
            <a:pPr algn="l">
              <a:lnSpc>
                <a:spcPts val="3625"/>
              </a:lnSpc>
            </a:pPr>
            <a:r>
              <a:rPr lang="en-US" sz="2874" b="true">
                <a:solidFill>
                  <a:srgbClr val="272525"/>
                </a:solidFill>
                <a:latin typeface="Arimo Bold"/>
                <a:ea typeface="Arimo Bold"/>
                <a:cs typeface="Arimo Bold"/>
                <a:sym typeface="Arimo Bold"/>
              </a:rPr>
              <a:t>Biểu đồ Use Case</a:t>
            </a:r>
          </a:p>
        </p:txBody>
      </p:sp>
      <p:sp>
        <p:nvSpPr>
          <p:cNvPr name="TextBox 15" id="15"/>
          <p:cNvSpPr txBox="true"/>
          <p:nvPr/>
        </p:nvSpPr>
        <p:spPr>
          <a:xfrm rot="0">
            <a:off x="12144672" y="7867650"/>
            <a:ext cx="5150941" cy="992981"/>
          </a:xfrm>
          <a:prstGeom prst="rect">
            <a:avLst/>
          </a:prstGeom>
        </p:spPr>
        <p:txBody>
          <a:bodyPr anchor="t" rtlCol="false" tIns="0" lIns="0" bIns="0" rIns="0">
            <a:spAutoFit/>
          </a:bodyPr>
          <a:lstStyle/>
          <a:p>
            <a:pPr algn="l">
              <a:lnSpc>
                <a:spcPts val="3562"/>
              </a:lnSpc>
            </a:pPr>
            <a:r>
              <a:rPr lang="en-US" sz="2187">
                <a:solidFill>
                  <a:srgbClr val="272525"/>
                </a:solidFill>
                <a:latin typeface="Inter"/>
                <a:ea typeface="Inter"/>
                <a:cs typeface="Inter"/>
                <a:sym typeface="Inter"/>
              </a:rPr>
              <a:t>Mô tả tương tác giữa người dùng và hệ thống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4902"/>
              </a:srgbClr>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6" id="6" descr="preencoded.png"/>
          <p:cNvSpPr/>
          <p:nvPr/>
        </p:nvSpPr>
        <p:spPr>
          <a:xfrm flipH="false" flipV="false" rot="0">
            <a:off x="1028700" y="680069"/>
            <a:ext cx="708720" cy="708720"/>
          </a:xfrm>
          <a:custGeom>
            <a:avLst/>
            <a:gdLst/>
            <a:ahLst/>
            <a:cxnLst/>
            <a:rect r="r" b="b" t="t" l="l"/>
            <a:pathLst>
              <a:path h="708720" w="708720">
                <a:moveTo>
                  <a:pt x="0" y="0"/>
                </a:moveTo>
                <a:lnTo>
                  <a:pt x="708720" y="0"/>
                </a:lnTo>
                <a:lnTo>
                  <a:pt x="708720" y="708720"/>
                </a:lnTo>
                <a:lnTo>
                  <a:pt x="0" y="708720"/>
                </a:lnTo>
                <a:lnTo>
                  <a:pt x="0" y="0"/>
                </a:lnTo>
                <a:close/>
              </a:path>
            </a:pathLst>
          </a:custGeom>
          <a:blipFill>
            <a:blip r:embed="rId5"/>
            <a:stretch>
              <a:fillRect l="0" t="0" r="0" b="0"/>
            </a:stretch>
          </a:blipFill>
        </p:spPr>
      </p:sp>
      <p:sp>
        <p:nvSpPr>
          <p:cNvPr name="Freeform 7" id="7"/>
          <p:cNvSpPr/>
          <p:nvPr/>
        </p:nvSpPr>
        <p:spPr>
          <a:xfrm flipH="false" flipV="false" rot="0">
            <a:off x="2292788" y="2150096"/>
            <a:ext cx="7758454" cy="5172303"/>
          </a:xfrm>
          <a:custGeom>
            <a:avLst/>
            <a:gdLst/>
            <a:ahLst/>
            <a:cxnLst/>
            <a:rect r="r" b="b" t="t" l="l"/>
            <a:pathLst>
              <a:path h="5172303" w="7758454">
                <a:moveTo>
                  <a:pt x="0" y="0"/>
                </a:moveTo>
                <a:lnTo>
                  <a:pt x="7758454" y="0"/>
                </a:lnTo>
                <a:lnTo>
                  <a:pt x="7758454" y="5172303"/>
                </a:lnTo>
                <a:lnTo>
                  <a:pt x="0" y="5172303"/>
                </a:lnTo>
                <a:lnTo>
                  <a:pt x="0" y="0"/>
                </a:lnTo>
                <a:close/>
              </a:path>
            </a:pathLst>
          </a:custGeom>
          <a:blipFill>
            <a:blip r:embed="rId6"/>
            <a:stretch>
              <a:fillRect l="0" t="0" r="0" b="0"/>
            </a:stretch>
          </a:blipFill>
        </p:spPr>
      </p:sp>
      <p:sp>
        <p:nvSpPr>
          <p:cNvPr name="Freeform 8" id="8"/>
          <p:cNvSpPr/>
          <p:nvPr/>
        </p:nvSpPr>
        <p:spPr>
          <a:xfrm flipH="false" flipV="false" rot="0">
            <a:off x="12075920" y="1615604"/>
            <a:ext cx="3973099" cy="7415095"/>
          </a:xfrm>
          <a:custGeom>
            <a:avLst/>
            <a:gdLst/>
            <a:ahLst/>
            <a:cxnLst/>
            <a:rect r="r" b="b" t="t" l="l"/>
            <a:pathLst>
              <a:path h="7415095" w="3973099">
                <a:moveTo>
                  <a:pt x="0" y="0"/>
                </a:moveTo>
                <a:lnTo>
                  <a:pt x="3973099" y="0"/>
                </a:lnTo>
                <a:lnTo>
                  <a:pt x="3973099" y="7415095"/>
                </a:lnTo>
                <a:lnTo>
                  <a:pt x="0" y="7415095"/>
                </a:lnTo>
                <a:lnTo>
                  <a:pt x="0" y="0"/>
                </a:lnTo>
                <a:close/>
              </a:path>
            </a:pathLst>
          </a:custGeom>
          <a:blipFill>
            <a:blip r:embed="rId7"/>
            <a:stretch>
              <a:fillRect l="-8322" t="0" r="-8322" b="0"/>
            </a:stretch>
          </a:blipFill>
        </p:spPr>
      </p:sp>
      <p:sp>
        <p:nvSpPr>
          <p:cNvPr name="TextBox 9" id="9"/>
          <p:cNvSpPr txBox="true"/>
          <p:nvPr/>
        </p:nvSpPr>
        <p:spPr>
          <a:xfrm rot="0">
            <a:off x="2021134" y="767581"/>
            <a:ext cx="3721299" cy="493663"/>
          </a:xfrm>
          <a:prstGeom prst="rect">
            <a:avLst/>
          </a:prstGeom>
        </p:spPr>
        <p:txBody>
          <a:bodyPr anchor="t" rtlCol="false" tIns="0" lIns="0" bIns="0" rIns="0">
            <a:spAutoFit/>
          </a:bodyPr>
          <a:lstStyle/>
          <a:p>
            <a:pPr algn="l">
              <a:lnSpc>
                <a:spcPts val="3625"/>
              </a:lnSpc>
            </a:pPr>
            <a:r>
              <a:rPr lang="en-US" sz="2874" b="true">
                <a:solidFill>
                  <a:srgbClr val="272525"/>
                </a:solidFill>
                <a:latin typeface="Arimo Bold"/>
                <a:ea typeface="Arimo Bold"/>
                <a:cs typeface="Arimo Bold"/>
                <a:sym typeface="Arimo Bold"/>
              </a:rPr>
              <a:t>Kiến trúc hệ thống</a:t>
            </a:r>
          </a:p>
        </p:txBody>
      </p:sp>
      <p:sp>
        <p:nvSpPr>
          <p:cNvPr name="TextBox 10" id="10"/>
          <p:cNvSpPr txBox="true"/>
          <p:nvPr/>
        </p:nvSpPr>
        <p:spPr>
          <a:xfrm rot="0">
            <a:off x="11974706" y="721890"/>
            <a:ext cx="5150941" cy="539354"/>
          </a:xfrm>
          <a:prstGeom prst="rect">
            <a:avLst/>
          </a:prstGeom>
        </p:spPr>
        <p:txBody>
          <a:bodyPr anchor="t" rtlCol="false" tIns="0" lIns="0" bIns="0" rIns="0">
            <a:spAutoFit/>
          </a:bodyPr>
          <a:lstStyle/>
          <a:p>
            <a:pPr algn="l">
              <a:lnSpc>
                <a:spcPts val="3562"/>
              </a:lnSpc>
            </a:pPr>
            <a:r>
              <a:rPr lang="en-US" sz="2187">
                <a:solidFill>
                  <a:srgbClr val="272525"/>
                </a:solidFill>
                <a:latin typeface="Inter"/>
                <a:ea typeface="Inter"/>
                <a:cs typeface="Inter"/>
                <a:sym typeface="Inter"/>
              </a:rPr>
              <a:t>Cấu trúc folder mô hình MVC</a:t>
            </a:r>
          </a:p>
        </p:txBody>
      </p:sp>
      <p:sp>
        <p:nvSpPr>
          <p:cNvPr name="TextBox 11" id="11"/>
          <p:cNvSpPr txBox="true"/>
          <p:nvPr/>
        </p:nvSpPr>
        <p:spPr>
          <a:xfrm rot="0">
            <a:off x="4900300" y="1365572"/>
            <a:ext cx="5150941" cy="414338"/>
          </a:xfrm>
          <a:prstGeom prst="rect">
            <a:avLst/>
          </a:prstGeom>
        </p:spPr>
        <p:txBody>
          <a:bodyPr anchor="t" rtlCol="false" tIns="0" lIns="0" bIns="0" rIns="0">
            <a:spAutoFit/>
          </a:bodyPr>
          <a:lstStyle/>
          <a:p>
            <a:pPr algn="l">
              <a:lnSpc>
                <a:spcPts val="3562"/>
              </a:lnSpc>
            </a:pPr>
            <a:r>
              <a:rPr lang="en-US" sz="2187">
                <a:solidFill>
                  <a:srgbClr val="272525"/>
                </a:solidFill>
                <a:latin typeface="Inter"/>
                <a:ea typeface="Inter"/>
                <a:cs typeface="Inter"/>
                <a:sym typeface="Inter"/>
              </a:rPr>
              <a:t>Mô hình MVC</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4902"/>
              </a:srgbClr>
            </a:solidFill>
          </p:spPr>
        </p:sp>
      </p:grpSp>
      <p:sp>
        <p:nvSpPr>
          <p:cNvPr name="Freeform 5" id="5" descr="preencoded.png"/>
          <p:cNvSpPr/>
          <p:nvPr/>
        </p:nvSpPr>
        <p:spPr>
          <a:xfrm flipH="false" flipV="false" rot="0">
            <a:off x="319980" y="438224"/>
            <a:ext cx="708720" cy="708720"/>
          </a:xfrm>
          <a:custGeom>
            <a:avLst/>
            <a:gdLst/>
            <a:ahLst/>
            <a:cxnLst/>
            <a:rect r="r" b="b" t="t" l="l"/>
            <a:pathLst>
              <a:path h="708720" w="708720">
                <a:moveTo>
                  <a:pt x="0" y="0"/>
                </a:moveTo>
                <a:lnTo>
                  <a:pt x="708720" y="0"/>
                </a:lnTo>
                <a:lnTo>
                  <a:pt x="708720" y="708720"/>
                </a:lnTo>
                <a:lnTo>
                  <a:pt x="0" y="708720"/>
                </a:lnTo>
                <a:lnTo>
                  <a:pt x="0" y="0"/>
                </a:lnTo>
                <a:close/>
              </a:path>
            </a:pathLst>
          </a:custGeom>
          <a:blipFill>
            <a:blip r:embed="rId4"/>
            <a:stretch>
              <a:fillRect l="0" t="0" r="0" b="0"/>
            </a:stretch>
          </a:blipFill>
        </p:spPr>
      </p:sp>
      <p:sp>
        <p:nvSpPr>
          <p:cNvPr name="Freeform 6" id="6"/>
          <p:cNvSpPr/>
          <p:nvPr/>
        </p:nvSpPr>
        <p:spPr>
          <a:xfrm flipH="false" flipV="false" rot="0">
            <a:off x="1373310" y="1671219"/>
            <a:ext cx="13537482" cy="8272881"/>
          </a:xfrm>
          <a:custGeom>
            <a:avLst/>
            <a:gdLst/>
            <a:ahLst/>
            <a:cxnLst/>
            <a:rect r="r" b="b" t="t" l="l"/>
            <a:pathLst>
              <a:path h="8272881" w="13537482">
                <a:moveTo>
                  <a:pt x="0" y="0"/>
                </a:moveTo>
                <a:lnTo>
                  <a:pt x="13537482" y="0"/>
                </a:lnTo>
                <a:lnTo>
                  <a:pt x="13537482" y="8272881"/>
                </a:lnTo>
                <a:lnTo>
                  <a:pt x="0" y="8272881"/>
                </a:lnTo>
                <a:lnTo>
                  <a:pt x="0" y="0"/>
                </a:lnTo>
                <a:close/>
              </a:path>
            </a:pathLst>
          </a:custGeom>
          <a:blipFill>
            <a:blip r:embed="rId5"/>
            <a:stretch>
              <a:fillRect l="0" t="-7068" r="0" b="-7068"/>
            </a:stretch>
          </a:blipFill>
        </p:spPr>
      </p:sp>
      <p:sp>
        <p:nvSpPr>
          <p:cNvPr name="TextBox 7" id="7"/>
          <p:cNvSpPr txBox="true"/>
          <p:nvPr/>
        </p:nvSpPr>
        <p:spPr>
          <a:xfrm rot="0">
            <a:off x="1373310" y="565150"/>
            <a:ext cx="3721299" cy="463550"/>
          </a:xfrm>
          <a:prstGeom prst="rect">
            <a:avLst/>
          </a:prstGeom>
        </p:spPr>
        <p:txBody>
          <a:bodyPr anchor="t" rtlCol="false" tIns="0" lIns="0" bIns="0" rIns="0">
            <a:spAutoFit/>
          </a:bodyPr>
          <a:lstStyle/>
          <a:p>
            <a:pPr algn="l">
              <a:lnSpc>
                <a:spcPts val="3625"/>
              </a:lnSpc>
            </a:pPr>
            <a:r>
              <a:rPr lang="en-US" sz="2874" b="true">
                <a:solidFill>
                  <a:srgbClr val="272525"/>
                </a:solidFill>
                <a:latin typeface="Arimo Bold"/>
                <a:ea typeface="Arimo Bold"/>
                <a:cs typeface="Arimo Bold"/>
                <a:sym typeface="Arimo Bold"/>
              </a:rPr>
              <a:t>Biểu đồ Class</a:t>
            </a:r>
          </a:p>
        </p:txBody>
      </p:sp>
      <p:sp>
        <p:nvSpPr>
          <p:cNvPr name="TextBox 8" id="8"/>
          <p:cNvSpPr txBox="true"/>
          <p:nvPr/>
        </p:nvSpPr>
        <p:spPr>
          <a:xfrm rot="0">
            <a:off x="4574321" y="942975"/>
            <a:ext cx="8675245" cy="414338"/>
          </a:xfrm>
          <a:prstGeom prst="rect">
            <a:avLst/>
          </a:prstGeom>
        </p:spPr>
        <p:txBody>
          <a:bodyPr anchor="t" rtlCol="false" tIns="0" lIns="0" bIns="0" rIns="0">
            <a:spAutoFit/>
          </a:bodyPr>
          <a:lstStyle/>
          <a:p>
            <a:pPr algn="l">
              <a:lnSpc>
                <a:spcPts val="3562"/>
              </a:lnSpc>
            </a:pPr>
            <a:r>
              <a:rPr lang="en-US" sz="2187">
                <a:solidFill>
                  <a:srgbClr val="272525"/>
                </a:solidFill>
                <a:latin typeface="Inter"/>
                <a:ea typeface="Inter"/>
                <a:cs typeface="Inter"/>
                <a:sym typeface="Inter"/>
              </a:rPr>
              <a:t>Mô tả mối quan hệ giữa các bảng dữ liệu trong hệ thống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DAGZXxpcFyE</dc:identifier>
  <dcterms:modified xsi:type="dcterms:W3CDTF">2011-08-01T06:04:30Z</dcterms:modified>
  <cp:revision>1</cp:revision>
  <dc:title>Ung-dung-Web-Tuyen-dung-dua-tren-Spring-Boot.pptx</dc:title>
</cp:coreProperties>
</file>